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65" r:id="rId2"/>
    <p:sldMasterId id="2147483677" r:id="rId3"/>
  </p:sldMasterIdLst>
  <p:sldIdLst>
    <p:sldId id="256" r:id="rId4"/>
    <p:sldId id="257" r:id="rId5"/>
    <p:sldId id="258" r:id="rId6"/>
    <p:sldId id="259" r:id="rId7"/>
    <p:sldId id="260" r:id="rId8"/>
    <p:sldId id="261" r:id="rId9"/>
    <p:sldId id="264" r:id="rId10"/>
    <p:sldId id="265" r:id="rId11"/>
    <p:sldId id="262" r:id="rId12"/>
    <p:sldId id="263" r:id="rId13"/>
    <p:sldId id="266"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4578" name="Group 2"/>
          <p:cNvGrpSpPr>
            <a:grpSpLocks/>
          </p:cNvGrpSpPr>
          <p:nvPr/>
        </p:nvGrpSpPr>
        <p:grpSpPr bwMode="auto">
          <a:xfrm>
            <a:off x="4716463" y="5345113"/>
            <a:ext cx="4427537" cy="1512887"/>
            <a:chOff x="2971" y="3367"/>
            <a:chExt cx="2789" cy="953"/>
          </a:xfrm>
        </p:grpSpPr>
        <p:sp>
          <p:nvSpPr>
            <p:cNvPr id="24579"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24580"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1"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2"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3"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4"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5"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6"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7"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8"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89"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90"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91"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92"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4593"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2459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2459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4596" name="Rectangle 20"/>
          <p:cNvSpPr>
            <a:spLocks noGrp="1" noChangeArrowheads="1"/>
          </p:cNvSpPr>
          <p:nvPr>
            <p:ph type="dt" sz="quarter" idx="2"/>
          </p:nvPr>
        </p:nvSpPr>
        <p:spPr/>
        <p:txBody>
          <a:bodyPr/>
          <a:lstStyle>
            <a:lvl1pPr>
              <a:defRPr/>
            </a:lvl1pPr>
          </a:lstStyle>
          <a:p>
            <a:endParaRPr lang="en-US"/>
          </a:p>
        </p:txBody>
      </p:sp>
      <p:sp>
        <p:nvSpPr>
          <p:cNvPr id="24597" name="Rectangle 21"/>
          <p:cNvSpPr>
            <a:spLocks noGrp="1" noChangeArrowheads="1"/>
          </p:cNvSpPr>
          <p:nvPr>
            <p:ph type="ftr" sz="quarter" idx="3"/>
          </p:nvPr>
        </p:nvSpPr>
        <p:spPr/>
        <p:txBody>
          <a:bodyPr/>
          <a:lstStyle>
            <a:lvl1pPr>
              <a:defRPr/>
            </a:lvl1pPr>
          </a:lstStyle>
          <a:p>
            <a:endParaRPr lang="en-US"/>
          </a:p>
        </p:txBody>
      </p:sp>
      <p:sp>
        <p:nvSpPr>
          <p:cNvPr id="24598" name="Rectangle 22"/>
          <p:cNvSpPr>
            <a:spLocks noGrp="1" noChangeArrowheads="1"/>
          </p:cNvSpPr>
          <p:nvPr>
            <p:ph type="sldNum" sz="quarter" idx="4"/>
          </p:nvPr>
        </p:nvSpPr>
        <p:spPr/>
        <p:txBody>
          <a:bodyPr/>
          <a:lstStyle>
            <a:lvl1pPr>
              <a:defRPr/>
            </a:lvl1pPr>
          </a:lstStyle>
          <a:p>
            <a:fld id="{A7A97FE8-2082-437D-BE1E-7E7DDCD129A1}"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594"/>
                                        </p:tgtEl>
                                        <p:attrNameLst>
                                          <p:attrName>style.visibility</p:attrName>
                                        </p:attrNameLst>
                                      </p:cBhvr>
                                      <p:to>
                                        <p:strVal val="visible"/>
                                      </p:to>
                                    </p:set>
                                    <p:animEffect transition="in" filter="dissolve">
                                      <p:cBhvr>
                                        <p:cTn id="7" dur="500"/>
                                        <p:tgtEl>
                                          <p:spTgt spid="245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95">
                                            <p:txEl>
                                              <p:pRg st="0" end="0"/>
                                            </p:txEl>
                                          </p:spTgt>
                                        </p:tgtEl>
                                        <p:attrNameLst>
                                          <p:attrName>style.visibility</p:attrName>
                                        </p:attrNameLst>
                                      </p:cBhvr>
                                      <p:to>
                                        <p:strVal val="visible"/>
                                      </p:to>
                                    </p:set>
                                    <p:animEffect transition="in" filter="dissolve">
                                      <p:cBhvr>
                                        <p:cTn id="12" dur="500"/>
                                        <p:tgtEl>
                                          <p:spTgt spid="245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4" grpId="0"/>
      <p:bldP spid="24595" grpId="0" build="p">
        <p:tmplLst>
          <p:tmpl lvl="1">
            <p:tnLst>
              <p:par>
                <p:cTn presetID="9" presetClass="entr" presetSubtype="0" fill="hold" nodeType="clickEffect">
                  <p:stCondLst>
                    <p:cond delay="0"/>
                  </p:stCondLst>
                  <p:childTnLst>
                    <p:set>
                      <p:cBhvr>
                        <p:cTn dur="1" fill="hold">
                          <p:stCondLst>
                            <p:cond delay="0"/>
                          </p:stCondLst>
                        </p:cTn>
                        <p:tgtEl>
                          <p:spTgt spid="24595"/>
                        </p:tgtEl>
                        <p:attrNameLst>
                          <p:attrName>style.visibility</p:attrName>
                        </p:attrNameLst>
                      </p:cBhvr>
                      <p:to>
                        <p:strVal val="visible"/>
                      </p:to>
                    </p:set>
                    <p:animEffect transition="in" filter="dissolve">
                      <p:cBhvr>
                        <p:cTn dur="500"/>
                        <p:tgtEl>
                          <p:spTgt spid="24595"/>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C213BC-D9C8-4F3E-B78A-50E05BD0634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740CF1-74A8-40F8-97B2-EE19513FB38C}"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9938FB3E-FA5C-4B84-BB7F-0FD43651745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B1429D37-AB59-4333-B486-B145C80AEB30}"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CD10908-C9AA-4733-8B50-39418085F595}"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7616CC04-0D48-4EF7-B4C4-BB2AEE9773A3}"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a:prstGeom prst="rect">
            <a:avLst/>
          </a:prstGeom>
        </p:spPr>
        <p:txBody>
          <a:bodyPr/>
          <a:lstStyle>
            <a:lvl1pPr>
              <a:defRPr/>
            </a:lvl1pPr>
          </a:lstStyle>
          <a:p>
            <a:fld id="{89577D1D-49BB-45F5-988D-D1DCB30D27C0}"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3638"/>
            <a:ext cx="2133600" cy="457200"/>
          </a:xfrm>
          <a:prstGeom prst="rect">
            <a:avLst/>
          </a:prstGeom>
        </p:spPr>
        <p:txBody>
          <a:bodyPr/>
          <a:lstStyle>
            <a:lvl1pPr>
              <a:defRPr/>
            </a:lvl1pPr>
          </a:lstStyle>
          <a:p>
            <a:fld id="{7B6837CB-F8A3-4A8C-8FB3-459EFA63DF8D}"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C583DCD-7C6E-4703-B16F-D00034D14670}"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6AFDBE0B-FDA7-486C-8855-634D0214484F}"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38FB3E-FA5C-4B84-BB7F-0FD436517453}"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30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4DC213BC-D9C8-4F3E-B78A-50E05BD0634A}"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5A740CF1-74A8-40F8-97B2-EE19513FB38C}"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30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9938FB3E-FA5C-4B84-BB7F-0FD436517453}" type="slidenum">
              <a:rPr lang="en-US"/>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B1429D37-AB59-4333-B486-B145C80AEB30}" type="slidenum">
              <a:rPr lang="en-US"/>
              <a:pPr/>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CD10908-C9AA-4733-8B50-39418085F595}" type="slidenum">
              <a:rPr lang="en-US"/>
              <a:pPr/>
              <a:t>‹#›</a:t>
            </a:fld>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7616CC04-0D48-4EF7-B4C4-BB2AEE9773A3}" type="slidenum">
              <a:rPr lang="en-US"/>
              <a:pPr/>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a:prstGeom prst="rect">
            <a:avLst/>
          </a:prstGeom>
        </p:spPr>
        <p:txBody>
          <a:bodyPr/>
          <a:lstStyle>
            <a:lvl1pPr>
              <a:defRPr/>
            </a:lvl1pPr>
          </a:lstStyle>
          <a:p>
            <a:fld id="{89577D1D-49BB-45F5-988D-D1DCB30D27C0}" type="slidenum">
              <a:rPr lang="en-US"/>
              <a:pPr/>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3638"/>
            <a:ext cx="2133600" cy="457200"/>
          </a:xfrm>
          <a:prstGeom prst="rect">
            <a:avLst/>
          </a:prstGeom>
        </p:spPr>
        <p:txBody>
          <a:bodyPr/>
          <a:lstStyle>
            <a:lvl1pPr>
              <a:defRPr/>
            </a:lvl1pPr>
          </a:lstStyle>
          <a:p>
            <a:fld id="{7B6837CB-F8A3-4A8C-8FB3-459EFA63DF8D}" type="slidenum">
              <a:rPr lang="en-US"/>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C583DCD-7C6E-4703-B16F-D00034D14670}" type="slidenum">
              <a:rPr lang="en-US"/>
              <a:pPr/>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6AFDBE0B-FDA7-486C-8855-634D0214484F}"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429D37-AB59-4333-B486-B145C80AEB30}" type="slidenum">
              <a:rPr lang="en-US"/>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30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4DC213BC-D9C8-4F3E-B78A-50E05BD0634A}" type="slidenum">
              <a:rPr lang="en-US"/>
              <a:pPr/>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5A740CF1-74A8-40F8-97B2-EE19513FB38C}"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D10908-C9AA-4733-8B50-39418085F595}"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616CC04-0D48-4EF7-B4C4-BB2AEE9773A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577D1D-49BB-45F5-988D-D1DCB30D27C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B6837CB-F8A3-4A8C-8FB3-459EFA63DF8D}"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583DCD-7C6E-4703-B16F-D00034D14670}"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FDBE0B-FDA7-486C-8855-634D0214484F}"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4716463" y="5345113"/>
            <a:ext cx="4427537" cy="1512887"/>
            <a:chOff x="2971" y="3367"/>
            <a:chExt cx="2789" cy="953"/>
          </a:xfrm>
        </p:grpSpPr>
        <p:sp>
          <p:nvSpPr>
            <p:cNvPr id="2355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2355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2357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357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2357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2357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57439A4-4362-4C95-9BFD-91329E640C64}" type="slidenum">
              <a:rPr lang="en-US"/>
              <a:pPr/>
              <a:t>‹#›</a:t>
            </a:fld>
            <a:endParaRPr lang="en-US"/>
          </a:p>
        </p:txBody>
      </p:sp>
      <p:sp>
        <p:nvSpPr>
          <p:cNvPr id="2357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570"/>
                                        </p:tgtEl>
                                        <p:attrNameLst>
                                          <p:attrName>style.visibility</p:attrName>
                                        </p:attrNameLst>
                                      </p:cBhvr>
                                      <p:to>
                                        <p:strVal val="visible"/>
                                      </p:to>
                                    </p:set>
                                    <p:animEffect transition="in" filter="dissolve">
                                      <p:cBhvr>
                                        <p:cTn id="7" dur="500"/>
                                        <p:tgtEl>
                                          <p:spTgt spid="235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74">
                                            <p:txEl>
                                              <p:pRg st="0" end="0"/>
                                            </p:txEl>
                                          </p:spTgt>
                                        </p:tgtEl>
                                        <p:attrNameLst>
                                          <p:attrName>style.visibility</p:attrName>
                                        </p:attrNameLst>
                                      </p:cBhvr>
                                      <p:to>
                                        <p:strVal val="visible"/>
                                      </p:to>
                                    </p:set>
                                    <p:animEffect transition="in" filter="dissolve">
                                      <p:cBhvr>
                                        <p:cTn id="12" dur="500"/>
                                        <p:tgtEl>
                                          <p:spTgt spid="2357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3574">
                                            <p:txEl>
                                              <p:pRg st="1" end="1"/>
                                            </p:txEl>
                                          </p:spTgt>
                                        </p:tgtEl>
                                        <p:attrNameLst>
                                          <p:attrName>style.visibility</p:attrName>
                                        </p:attrNameLst>
                                      </p:cBhvr>
                                      <p:to>
                                        <p:strVal val="visible"/>
                                      </p:to>
                                    </p:set>
                                    <p:animEffect transition="in" filter="dissolve">
                                      <p:cBhvr>
                                        <p:cTn id="15" dur="500"/>
                                        <p:tgtEl>
                                          <p:spTgt spid="23574">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74">
                                            <p:txEl>
                                              <p:pRg st="2" end="2"/>
                                            </p:txEl>
                                          </p:spTgt>
                                        </p:tgtEl>
                                        <p:attrNameLst>
                                          <p:attrName>style.visibility</p:attrName>
                                        </p:attrNameLst>
                                      </p:cBhvr>
                                      <p:to>
                                        <p:strVal val="visible"/>
                                      </p:to>
                                    </p:set>
                                    <p:animEffect transition="in" filter="dissolve">
                                      <p:cBhvr>
                                        <p:cTn id="18" dur="500"/>
                                        <p:tgtEl>
                                          <p:spTgt spid="23574">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3574">
                                            <p:txEl>
                                              <p:pRg st="3" end="3"/>
                                            </p:txEl>
                                          </p:spTgt>
                                        </p:tgtEl>
                                        <p:attrNameLst>
                                          <p:attrName>style.visibility</p:attrName>
                                        </p:attrNameLst>
                                      </p:cBhvr>
                                      <p:to>
                                        <p:strVal val="visible"/>
                                      </p:to>
                                    </p:set>
                                    <p:animEffect transition="in" filter="dissolve">
                                      <p:cBhvr>
                                        <p:cTn id="21" dur="500"/>
                                        <p:tgtEl>
                                          <p:spTgt spid="23574">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574">
                                            <p:txEl>
                                              <p:pRg st="4" end="4"/>
                                            </p:txEl>
                                          </p:spTgt>
                                        </p:tgtEl>
                                        <p:attrNameLst>
                                          <p:attrName>style.visibility</p:attrName>
                                        </p:attrNameLst>
                                      </p:cBhvr>
                                      <p:to>
                                        <p:strVal val="visible"/>
                                      </p:to>
                                    </p:set>
                                    <p:animEffect transition="in" filter="dissolve">
                                      <p:cBhvr>
                                        <p:cTn id="24" dur="500"/>
                                        <p:tgtEl>
                                          <p:spTgt spid="235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0" grpId="0"/>
      <p:bldP spid="23574" grpId="0" build="p">
        <p:tmplLst>
          <p:tmpl lvl="1">
            <p:tnLst>
              <p:par>
                <p:cTn presetID="9" presetClass="entr" presetSubtype="0" fill="hold" nodeType="clickEffect">
                  <p:stCondLst>
                    <p:cond delay="0"/>
                  </p:stCondLst>
                  <p:childTnLst>
                    <p:set>
                      <p:cBhvr>
                        <p:cTn dur="1" fill="hold">
                          <p:stCondLst>
                            <p:cond delay="0"/>
                          </p:stCondLst>
                        </p:cTn>
                        <p:tgtEl>
                          <p:spTgt spid="23574"/>
                        </p:tgtEl>
                        <p:attrNameLst>
                          <p:attrName>style.visibility</p:attrName>
                        </p:attrNameLst>
                      </p:cBhvr>
                      <p:to>
                        <p:strVal val="visible"/>
                      </p:to>
                    </p:set>
                    <p:animEffect transition="in" filter="dissolve">
                      <p:cBhvr>
                        <p:cTn dur="500"/>
                        <p:tgtEl>
                          <p:spTgt spid="23574"/>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23574"/>
                        </p:tgtEl>
                        <p:attrNameLst>
                          <p:attrName>style.visibility</p:attrName>
                        </p:attrNameLst>
                      </p:cBhvr>
                      <p:to>
                        <p:strVal val="visible"/>
                      </p:to>
                    </p:set>
                    <p:animEffect transition="in" filter="dissolve">
                      <p:cBhvr>
                        <p:cTn dur="500"/>
                        <p:tgtEl>
                          <p:spTgt spid="23574"/>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23574"/>
                        </p:tgtEl>
                        <p:attrNameLst>
                          <p:attrName>style.visibility</p:attrName>
                        </p:attrNameLst>
                      </p:cBhvr>
                      <p:to>
                        <p:strVal val="visible"/>
                      </p:to>
                    </p:set>
                    <p:animEffect transition="in" filter="dissolve">
                      <p:cBhvr>
                        <p:cTn dur="500"/>
                        <p:tgtEl>
                          <p:spTgt spid="23574"/>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23574"/>
                        </p:tgtEl>
                        <p:attrNameLst>
                          <p:attrName>style.visibility</p:attrName>
                        </p:attrNameLst>
                      </p:cBhvr>
                      <p:to>
                        <p:strVal val="visible"/>
                      </p:to>
                    </p:set>
                    <p:animEffect transition="in" filter="dissolve">
                      <p:cBhvr>
                        <p:cTn dur="500"/>
                        <p:tgtEl>
                          <p:spTgt spid="23574"/>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23574"/>
                        </p:tgtEl>
                        <p:attrNameLst>
                          <p:attrName>style.visibility</p:attrName>
                        </p:attrNameLst>
                      </p:cBhvr>
                      <p:to>
                        <p:strVal val="visible"/>
                      </p:to>
                    </p:set>
                    <p:animEffect transition="in" filter="dissolve">
                      <p:cBhvr>
                        <p:cTn dur="500"/>
                        <p:tgtEl>
                          <p:spTgt spid="23574"/>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4716463" y="5345113"/>
            <a:ext cx="4427537" cy="1512887"/>
            <a:chOff x="2971" y="3367"/>
            <a:chExt cx="2789" cy="953"/>
          </a:xfrm>
        </p:grpSpPr>
        <p:sp>
          <p:nvSpPr>
            <p:cNvPr id="2355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2355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2" name="QuestionShape"/>
          <p:cNvSpPr/>
          <p:nvPr userDrawn="1"/>
        </p:nvSpPr>
        <p:spPr bwMode="auto">
          <a:xfrm>
            <a:off x="127000" y="127000"/>
            <a:ext cx="8890000" cy="28575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ctr" anchorCtr="1" compatLnSpc="1">
            <a:prstTxWarp prst="textNoShape">
              <a:avLst/>
            </a:prstTxWarp>
          </a:bodyPr>
          <a:lstStyle/>
          <a:p>
            <a:pPr lvl="0" algn="ctr"/>
            <a:r>
              <a:rPr lang="en-US" sz="4400" smtClean="0">
                <a:solidFill>
                  <a:schemeClr val="tx2"/>
                </a:solidFill>
                <a:effectLst>
                  <a:outerShdw blurRad="38100" dist="38100" dir="2700000" algn="tl">
                    <a:srgbClr val="000000"/>
                  </a:outerShdw>
                </a:effectLst>
                <a:latin typeface="+mj-lt"/>
                <a:ea typeface="+mj-ea"/>
                <a:cs typeface="+mj-cs"/>
              </a:rPr>
              <a:t>iRespond Question Master</a:t>
            </a:r>
          </a:p>
        </p:txBody>
      </p:sp>
      <p:sp>
        <p:nvSpPr>
          <p:cNvPr id="3" name="AShape"/>
          <p:cNvSpPr/>
          <p:nvPr userDrawn="1"/>
        </p:nvSpPr>
        <p:spPr bwMode="auto">
          <a:xfrm>
            <a:off x="127000" y="3111500"/>
            <a:ext cx="8890000" cy="7112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chemeClr val="hlink"/>
              </a:buClr>
              <a:buSzPct val="70000"/>
              <a:buFont typeface="Wingdings" pitchFamily="2" charset="2"/>
              <a:buNone/>
            </a:pPr>
            <a:r>
              <a:rPr lang="en-US" sz="3200" smtClean="0">
                <a:effectLst>
                  <a:outerShdw blurRad="38100" dist="38100" dir="2700000" algn="tl">
                    <a:srgbClr val="000000"/>
                  </a:outerShdw>
                </a:effectLst>
                <a:latin typeface="+mn-lt"/>
              </a:rPr>
              <a:t>A.) Response A</a:t>
            </a:r>
          </a:p>
        </p:txBody>
      </p:sp>
      <p:sp>
        <p:nvSpPr>
          <p:cNvPr id="4" name="BShape"/>
          <p:cNvSpPr/>
          <p:nvPr userDrawn="1"/>
        </p:nvSpPr>
        <p:spPr bwMode="auto">
          <a:xfrm>
            <a:off x="127000" y="3835400"/>
            <a:ext cx="8890000" cy="7112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chemeClr val="hlink"/>
              </a:buClr>
              <a:buSzPct val="70000"/>
              <a:buFont typeface="Wingdings" pitchFamily="2" charset="2"/>
              <a:buNone/>
            </a:pPr>
            <a:r>
              <a:rPr lang="en-US" sz="3200" smtClean="0">
                <a:effectLst>
                  <a:outerShdw blurRad="38100" dist="38100" dir="2700000" algn="tl">
                    <a:srgbClr val="000000"/>
                  </a:outerShdw>
                </a:effectLst>
                <a:latin typeface="+mn-lt"/>
              </a:rPr>
              <a:t>B.) Response B</a:t>
            </a:r>
          </a:p>
        </p:txBody>
      </p:sp>
      <p:sp>
        <p:nvSpPr>
          <p:cNvPr id="5" name="CShape"/>
          <p:cNvSpPr/>
          <p:nvPr userDrawn="1"/>
        </p:nvSpPr>
        <p:spPr bwMode="auto">
          <a:xfrm>
            <a:off x="127000" y="4559300"/>
            <a:ext cx="8890000" cy="7112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chemeClr val="hlink"/>
              </a:buClr>
              <a:buSzPct val="70000"/>
              <a:buFont typeface="Wingdings" pitchFamily="2" charset="2"/>
              <a:buNone/>
            </a:pPr>
            <a:r>
              <a:rPr lang="en-US" sz="3200" smtClean="0">
                <a:effectLst>
                  <a:outerShdw blurRad="38100" dist="38100" dir="2700000" algn="tl">
                    <a:srgbClr val="000000"/>
                  </a:outerShdw>
                </a:effectLst>
                <a:latin typeface="+mn-lt"/>
              </a:rPr>
              <a:t>C.) Response C</a:t>
            </a:r>
          </a:p>
        </p:txBody>
      </p:sp>
      <p:sp>
        <p:nvSpPr>
          <p:cNvPr id="6" name="DShape"/>
          <p:cNvSpPr/>
          <p:nvPr userDrawn="1"/>
        </p:nvSpPr>
        <p:spPr bwMode="auto">
          <a:xfrm>
            <a:off x="127000" y="5283200"/>
            <a:ext cx="8890000" cy="7112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chemeClr val="hlink"/>
              </a:buClr>
              <a:buSzPct val="70000"/>
              <a:buFont typeface="Wingdings" pitchFamily="2" charset="2"/>
              <a:buNone/>
            </a:pPr>
            <a:r>
              <a:rPr lang="en-US" sz="3200" smtClean="0">
                <a:effectLst>
                  <a:outerShdw blurRad="38100" dist="38100" dir="2700000" algn="tl">
                    <a:srgbClr val="000000"/>
                  </a:outerShdw>
                </a:effectLst>
                <a:latin typeface="+mn-lt"/>
              </a:rPr>
              <a:t>D.) Response D</a:t>
            </a:r>
          </a:p>
        </p:txBody>
      </p:sp>
      <p:sp>
        <p:nvSpPr>
          <p:cNvPr id="7" name="EShape"/>
          <p:cNvSpPr/>
          <p:nvPr userDrawn="1"/>
        </p:nvSpPr>
        <p:spPr bwMode="auto">
          <a:xfrm>
            <a:off x="127000" y="6007100"/>
            <a:ext cx="8890000" cy="711200"/>
          </a:xfrm>
          <a:prstGeom prst="rect">
            <a:avLst/>
          </a:prstGeom>
          <a:noFill/>
          <a:ln w="9525">
            <a:noFill/>
            <a:miter lim="800000"/>
            <a:headEnd/>
            <a:tailEn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chemeClr val="hlink"/>
              </a:buClr>
              <a:buSzPct val="70000"/>
              <a:buFont typeface="Wingdings" pitchFamily="2" charset="2"/>
              <a:buNone/>
            </a:pPr>
            <a:r>
              <a:rPr lang="en-US" sz="3200" smtClean="0">
                <a:effectLst>
                  <a:outerShdw blurRad="38100" dist="38100" dir="2700000" algn="tl">
                    <a:srgbClr val="000000"/>
                  </a:outerShdw>
                </a:effectLst>
                <a:latin typeface="+mn-lt"/>
              </a:rPr>
              <a:t>E.) Response E</a:t>
            </a:r>
          </a:p>
        </p:txBody>
      </p:sp>
      <p:sp>
        <p:nvSpPr>
          <p:cNvPr id="8" name="Percent"/>
          <p:cNvSpPr/>
          <p:nvPr userDrawn="1"/>
        </p:nvSpPr>
        <p:spPr bwMode="auto">
          <a:xfrm>
            <a:off x="6350000" y="254000"/>
            <a:ext cx="2540000" cy="508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EAEAEA"/>
                </a:solidFill>
                <a:effectLst/>
                <a:latin typeface="Verdana" pitchFamily="34" charset="0"/>
              </a:rPr>
              <a:t>Percent Complete 100%</a:t>
            </a:r>
          </a:p>
        </p:txBody>
      </p:sp>
      <p:sp>
        <p:nvSpPr>
          <p:cNvPr id="9" name="Timer"/>
          <p:cNvSpPr/>
          <p:nvPr userDrawn="1"/>
        </p:nvSpPr>
        <p:spPr bwMode="auto">
          <a:xfrm>
            <a:off x="254000" y="254000"/>
            <a:ext cx="2540000" cy="508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EAEAEA"/>
                </a:solidFill>
                <a:effectLst/>
                <a:latin typeface="Verdana" pitchFamily="34" charset="0"/>
              </a:rPr>
              <a:t>00:30</a:t>
            </a:r>
          </a:p>
        </p:txBody>
      </p:sp>
    </p:spTree>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3554" name="Group 2"/>
          <p:cNvGrpSpPr>
            <a:grpSpLocks/>
          </p:cNvGrpSpPr>
          <p:nvPr/>
        </p:nvGrpSpPr>
        <p:grpSpPr bwMode="auto">
          <a:xfrm>
            <a:off x="4716463" y="5345113"/>
            <a:ext cx="4427537" cy="1512887"/>
            <a:chOff x="2971" y="3367"/>
            <a:chExt cx="2789" cy="953"/>
          </a:xfrm>
        </p:grpSpPr>
        <p:sp>
          <p:nvSpPr>
            <p:cNvPr id="2355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2355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5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2356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2" name="GraphShape" hidden="1"/>
          <p:cNvSpPr/>
          <p:nvPr userDrawn="1"/>
        </p:nvSpPr>
        <p:spPr bwMode="auto">
          <a:xfrm>
            <a:off x="127000" y="254000"/>
            <a:ext cx="1270000" cy="1270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Verdana" pitchFamily="34" charset="0"/>
              </a:rPr>
              <a:t>iRespond Graph</a:t>
            </a:r>
          </a:p>
        </p:txBody>
      </p:sp>
      <p:grpSp>
        <p:nvGrpSpPr>
          <p:cNvPr id="23552" name="CorrectBarGroup"/>
          <p:cNvGrpSpPr/>
          <p:nvPr userDrawn="1"/>
        </p:nvGrpSpPr>
        <p:grpSpPr>
          <a:xfrm>
            <a:off x="1270000" y="3175000"/>
            <a:ext cx="2667000" cy="2540000"/>
            <a:chOff x="1270000" y="3175000"/>
            <a:chExt cx="2667000" cy="2540000"/>
          </a:xfrm>
        </p:grpSpPr>
        <p:sp>
          <p:nvSpPr>
            <p:cNvPr id="4" name="CorrectBar0"/>
            <p:cNvSpPr/>
            <p:nvPr userDrawn="1"/>
          </p:nvSpPr>
          <p:spPr bwMode="auto">
            <a:xfrm>
              <a:off x="1270000" y="3175000"/>
              <a:ext cx="1079500" cy="254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7" name="CorrectBar1"/>
            <p:cNvSpPr/>
            <p:nvPr userDrawn="1"/>
          </p:nvSpPr>
          <p:spPr bwMode="auto">
            <a:xfrm>
              <a:off x="2857500" y="4445000"/>
              <a:ext cx="1079500" cy="1270000"/>
            </a:xfrm>
            <a:prstGeom prst="rect">
              <a:avLst/>
            </a:prstGeom>
            <a:solidFill>
              <a:srgbClr val="22FF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grpSp>
      <p:grpSp>
        <p:nvGrpSpPr>
          <p:cNvPr id="30" name="PercentLabelGroup"/>
          <p:cNvGrpSpPr/>
          <p:nvPr userDrawn="1"/>
        </p:nvGrpSpPr>
        <p:grpSpPr>
          <a:xfrm>
            <a:off x="1270000" y="1270000"/>
            <a:ext cx="7429500" cy="317500"/>
            <a:chOff x="1270000" y="1270000"/>
            <a:chExt cx="7429500" cy="317500"/>
          </a:xfrm>
        </p:grpSpPr>
        <p:sp>
          <p:nvSpPr>
            <p:cNvPr id="3" name="PercentLabel0"/>
            <p:cNvSpPr/>
            <p:nvPr userDrawn="1"/>
          </p:nvSpPr>
          <p:spPr bwMode="auto">
            <a:xfrm>
              <a:off x="127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67%</a:t>
              </a:r>
            </a:p>
          </p:txBody>
        </p:sp>
        <p:sp>
          <p:nvSpPr>
            <p:cNvPr id="6" name="PercentLabel1"/>
            <p:cNvSpPr/>
            <p:nvPr userDrawn="1"/>
          </p:nvSpPr>
          <p:spPr bwMode="auto">
            <a:xfrm>
              <a:off x="2857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33%</a:t>
              </a:r>
            </a:p>
          </p:txBody>
        </p:sp>
        <p:sp>
          <p:nvSpPr>
            <p:cNvPr id="9" name="PercentLabel2"/>
            <p:cNvSpPr/>
            <p:nvPr userDrawn="1"/>
          </p:nvSpPr>
          <p:spPr bwMode="auto">
            <a:xfrm>
              <a:off x="4445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100%</a:t>
              </a:r>
            </a:p>
          </p:txBody>
        </p:sp>
        <p:sp>
          <p:nvSpPr>
            <p:cNvPr id="12" name="PercentLabel3"/>
            <p:cNvSpPr/>
            <p:nvPr userDrawn="1"/>
          </p:nvSpPr>
          <p:spPr bwMode="auto">
            <a:xfrm>
              <a:off x="60325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100%</a:t>
              </a:r>
            </a:p>
          </p:txBody>
        </p:sp>
        <p:sp>
          <p:nvSpPr>
            <p:cNvPr id="15" name="PercentLabel4"/>
            <p:cNvSpPr/>
            <p:nvPr userDrawn="1"/>
          </p:nvSpPr>
          <p:spPr bwMode="auto">
            <a:xfrm>
              <a:off x="7620000" y="1270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67%</a:t>
              </a:r>
            </a:p>
          </p:txBody>
        </p:sp>
      </p:grpSp>
      <p:grpSp>
        <p:nvGrpSpPr>
          <p:cNvPr id="23553" name="IncorrectBarGroup"/>
          <p:cNvGrpSpPr/>
          <p:nvPr userDrawn="1"/>
        </p:nvGrpSpPr>
        <p:grpSpPr>
          <a:xfrm>
            <a:off x="4445000" y="1905000"/>
            <a:ext cx="4254500" cy="3810000"/>
            <a:chOff x="4445000" y="1905000"/>
            <a:chExt cx="4254500" cy="3810000"/>
          </a:xfrm>
        </p:grpSpPr>
        <p:sp>
          <p:nvSpPr>
            <p:cNvPr id="10" name="IncorrectBar2"/>
            <p:cNvSpPr/>
            <p:nvPr userDrawn="1"/>
          </p:nvSpPr>
          <p:spPr bwMode="auto">
            <a:xfrm>
              <a:off x="44450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3" name="IncorrectBar3"/>
            <p:cNvSpPr/>
            <p:nvPr userDrawn="1"/>
          </p:nvSpPr>
          <p:spPr bwMode="auto">
            <a:xfrm>
              <a:off x="6032500" y="1905000"/>
              <a:ext cx="1079500" cy="381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6" name="IncorrectBar4"/>
            <p:cNvSpPr/>
            <p:nvPr userDrawn="1"/>
          </p:nvSpPr>
          <p:spPr bwMode="auto">
            <a:xfrm>
              <a:off x="7620000" y="3175000"/>
              <a:ext cx="1079500" cy="2540000"/>
            </a:xfrm>
            <a:prstGeom prst="rect">
              <a:avLst/>
            </a:prstGeom>
            <a:solidFill>
              <a:srgbClr val="FF2222"/>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grpSp>
      <p:grpSp>
        <p:nvGrpSpPr>
          <p:cNvPr id="28" name="XLabelGroup"/>
          <p:cNvGrpSpPr/>
          <p:nvPr userDrawn="1"/>
        </p:nvGrpSpPr>
        <p:grpSpPr>
          <a:xfrm>
            <a:off x="1270000" y="5842000"/>
            <a:ext cx="7429500" cy="317500"/>
            <a:chOff x="1270000" y="5842000"/>
            <a:chExt cx="7429500" cy="317500"/>
          </a:xfrm>
        </p:grpSpPr>
        <p:sp>
          <p:nvSpPr>
            <p:cNvPr id="5" name="XValueLabel0"/>
            <p:cNvSpPr/>
            <p:nvPr userDrawn="1"/>
          </p:nvSpPr>
          <p:spPr bwMode="auto">
            <a:xfrm>
              <a:off x="127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A*</a:t>
              </a:r>
            </a:p>
          </p:txBody>
        </p:sp>
        <p:sp>
          <p:nvSpPr>
            <p:cNvPr id="8" name="XValueLabel1"/>
            <p:cNvSpPr/>
            <p:nvPr userDrawn="1"/>
          </p:nvSpPr>
          <p:spPr bwMode="auto">
            <a:xfrm>
              <a:off x="2857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B*</a:t>
              </a:r>
            </a:p>
          </p:txBody>
        </p:sp>
        <p:sp>
          <p:nvSpPr>
            <p:cNvPr id="11" name="XValueLabel2"/>
            <p:cNvSpPr/>
            <p:nvPr userDrawn="1"/>
          </p:nvSpPr>
          <p:spPr bwMode="auto">
            <a:xfrm>
              <a:off x="4445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C</a:t>
              </a:r>
            </a:p>
          </p:txBody>
        </p:sp>
        <p:sp>
          <p:nvSpPr>
            <p:cNvPr id="14" name="XValueLabel3"/>
            <p:cNvSpPr/>
            <p:nvPr userDrawn="1"/>
          </p:nvSpPr>
          <p:spPr bwMode="auto">
            <a:xfrm>
              <a:off x="60325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D</a:t>
              </a:r>
            </a:p>
          </p:txBody>
        </p:sp>
        <p:sp>
          <p:nvSpPr>
            <p:cNvPr id="17" name="XValueLabel4"/>
            <p:cNvSpPr/>
            <p:nvPr userDrawn="1"/>
          </p:nvSpPr>
          <p:spPr bwMode="auto">
            <a:xfrm>
              <a:off x="7620000" y="5842000"/>
              <a:ext cx="1079500" cy="3175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EAEAEA"/>
                  </a:solidFill>
                  <a:effectLst/>
                  <a:latin typeface="Verdana" pitchFamily="34" charset="0"/>
                </a:rPr>
                <a:t>E</a:t>
              </a:r>
            </a:p>
          </p:txBody>
        </p:sp>
      </p:grpSp>
      <p:grpSp>
        <p:nvGrpSpPr>
          <p:cNvPr id="31" name="AxisLineGroup"/>
          <p:cNvGrpSpPr/>
          <p:nvPr userDrawn="1"/>
        </p:nvGrpSpPr>
        <p:grpSpPr>
          <a:xfrm>
            <a:off x="889000" y="1587500"/>
            <a:ext cx="8001000" cy="4127500"/>
            <a:chOff x="889000" y="1587500"/>
            <a:chExt cx="8001000" cy="4127500"/>
          </a:xfrm>
        </p:grpSpPr>
        <p:cxnSp>
          <p:nvCxnSpPr>
            <p:cNvPr id="18" name="XAxisLine"/>
            <p:cNvCxnSpPr/>
            <p:nvPr userDrawn="1"/>
          </p:nvCxnSpPr>
          <p:spPr bwMode="auto">
            <a:xfrm>
              <a:off x="889000" y="5715000"/>
              <a:ext cx="8001000" cy="0"/>
            </a:xfrm>
            <a:prstGeom prst="line">
              <a:avLst/>
            </a:prstGeom>
            <a:solidFill>
              <a:schemeClr val="accent1"/>
            </a:solidFill>
            <a:ln w="25400" cap="flat" cmpd="sng" algn="ctr">
              <a:solidFill>
                <a:srgbClr val="EAEAEA"/>
              </a:solidFill>
              <a:prstDash val="solid"/>
              <a:round/>
              <a:headEnd type="none" w="med" len="med"/>
              <a:tailEnd type="none" w="med" len="med"/>
            </a:ln>
            <a:effectLst/>
          </p:spPr>
        </p:cxnSp>
        <p:cxnSp>
          <p:nvCxnSpPr>
            <p:cNvPr id="19" name="YAxisLine"/>
            <p:cNvCxnSpPr/>
            <p:nvPr userDrawn="1"/>
          </p:nvCxnSpPr>
          <p:spPr bwMode="auto">
            <a:xfrm>
              <a:off x="1016000" y="1587500"/>
              <a:ext cx="0" cy="4127500"/>
            </a:xfrm>
            <a:prstGeom prst="line">
              <a:avLst/>
            </a:prstGeom>
            <a:solidFill>
              <a:schemeClr val="accent1"/>
            </a:solidFill>
            <a:ln w="25400" cap="flat" cmpd="sng" algn="ctr">
              <a:solidFill>
                <a:srgbClr val="EAEAEA"/>
              </a:solidFill>
              <a:prstDash val="solid"/>
              <a:round/>
              <a:headEnd type="none" w="med" len="med"/>
              <a:tailEnd type="none" w="med" len="med"/>
            </a:ln>
            <a:effectLst/>
          </p:spPr>
        </p:cxnSp>
        <p:cxnSp>
          <p:nvCxnSpPr>
            <p:cNvPr id="20" name="YAxisTick0"/>
            <p:cNvCxnSpPr/>
            <p:nvPr userDrawn="1"/>
          </p:nvCxnSpPr>
          <p:spPr bwMode="auto">
            <a:xfrm>
              <a:off x="889000" y="5715000"/>
              <a:ext cx="254000" cy="0"/>
            </a:xfrm>
            <a:prstGeom prst="line">
              <a:avLst/>
            </a:prstGeom>
            <a:solidFill>
              <a:schemeClr val="accent1"/>
            </a:solidFill>
            <a:ln w="25400" cap="flat" cmpd="sng" algn="ctr">
              <a:solidFill>
                <a:srgbClr val="EAEAEA"/>
              </a:solidFill>
              <a:prstDash val="solid"/>
              <a:round/>
              <a:headEnd type="none" w="med" len="med"/>
              <a:tailEnd type="none" w="med" len="med"/>
            </a:ln>
            <a:effectLst/>
          </p:spPr>
        </p:cxnSp>
        <p:cxnSp>
          <p:nvCxnSpPr>
            <p:cNvPr id="22" name="YAxisTick1"/>
            <p:cNvCxnSpPr/>
            <p:nvPr userDrawn="1"/>
          </p:nvCxnSpPr>
          <p:spPr bwMode="auto">
            <a:xfrm>
              <a:off x="889000" y="4445000"/>
              <a:ext cx="254000" cy="0"/>
            </a:xfrm>
            <a:prstGeom prst="line">
              <a:avLst/>
            </a:prstGeom>
            <a:solidFill>
              <a:schemeClr val="accent1"/>
            </a:solidFill>
            <a:ln w="25400" cap="flat" cmpd="sng" algn="ctr">
              <a:solidFill>
                <a:srgbClr val="EAEAEA"/>
              </a:solidFill>
              <a:prstDash val="solid"/>
              <a:round/>
              <a:headEnd type="none" w="med" len="med"/>
              <a:tailEnd type="none" w="med" len="med"/>
            </a:ln>
            <a:effectLst/>
          </p:spPr>
        </p:cxnSp>
        <p:cxnSp>
          <p:nvCxnSpPr>
            <p:cNvPr id="24" name="YAxisTick2"/>
            <p:cNvCxnSpPr/>
            <p:nvPr userDrawn="1"/>
          </p:nvCxnSpPr>
          <p:spPr bwMode="auto">
            <a:xfrm>
              <a:off x="889000" y="3175000"/>
              <a:ext cx="254000" cy="0"/>
            </a:xfrm>
            <a:prstGeom prst="line">
              <a:avLst/>
            </a:prstGeom>
            <a:solidFill>
              <a:schemeClr val="accent1"/>
            </a:solidFill>
            <a:ln w="25400" cap="flat" cmpd="sng" algn="ctr">
              <a:solidFill>
                <a:srgbClr val="EAEAEA"/>
              </a:solidFill>
              <a:prstDash val="solid"/>
              <a:round/>
              <a:headEnd type="none" w="med" len="med"/>
              <a:tailEnd type="none" w="med" len="med"/>
            </a:ln>
            <a:effectLst/>
          </p:spPr>
        </p:cxnSp>
        <p:cxnSp>
          <p:nvCxnSpPr>
            <p:cNvPr id="26" name="YAxisTick3"/>
            <p:cNvCxnSpPr/>
            <p:nvPr userDrawn="1"/>
          </p:nvCxnSpPr>
          <p:spPr bwMode="auto">
            <a:xfrm>
              <a:off x="889000" y="1905000"/>
              <a:ext cx="254000" cy="0"/>
            </a:xfrm>
            <a:prstGeom prst="line">
              <a:avLst/>
            </a:prstGeom>
            <a:solidFill>
              <a:schemeClr val="accent1"/>
            </a:solidFill>
            <a:ln w="25400" cap="flat" cmpd="sng" algn="ctr">
              <a:solidFill>
                <a:srgbClr val="EAEAEA"/>
              </a:solidFill>
              <a:prstDash val="solid"/>
              <a:round/>
              <a:headEnd type="none" w="med" len="med"/>
              <a:tailEnd type="none" w="med" len="med"/>
            </a:ln>
            <a:effectLst/>
          </p:spPr>
        </p:cxnSp>
      </p:grpSp>
      <p:grpSp>
        <p:nvGrpSpPr>
          <p:cNvPr id="29" name="YLabelGroup"/>
          <p:cNvGrpSpPr/>
          <p:nvPr userDrawn="1"/>
        </p:nvGrpSpPr>
        <p:grpSpPr>
          <a:xfrm>
            <a:off x="254000" y="1841500"/>
            <a:ext cx="762000" cy="3937000"/>
            <a:chOff x="254000" y="1841500"/>
            <a:chExt cx="762000" cy="3937000"/>
          </a:xfrm>
        </p:grpSpPr>
        <p:sp>
          <p:nvSpPr>
            <p:cNvPr id="21" name="YValueLabel0"/>
            <p:cNvSpPr/>
            <p:nvPr userDrawn="1"/>
          </p:nvSpPr>
          <p:spPr bwMode="auto">
            <a:xfrm>
              <a:off x="254000" y="565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EAEAEA"/>
                  </a:solidFill>
                  <a:effectLst/>
                  <a:latin typeface="Verdana" pitchFamily="34" charset="0"/>
                </a:rPr>
                <a:t>0</a:t>
              </a:r>
            </a:p>
          </p:txBody>
        </p:sp>
        <p:sp>
          <p:nvSpPr>
            <p:cNvPr id="23" name="YValueLabel1"/>
            <p:cNvSpPr/>
            <p:nvPr userDrawn="1"/>
          </p:nvSpPr>
          <p:spPr bwMode="auto">
            <a:xfrm>
              <a:off x="254000" y="438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EAEAEA"/>
                  </a:solidFill>
                  <a:effectLst/>
                  <a:latin typeface="Verdana" pitchFamily="34" charset="0"/>
                </a:rPr>
                <a:t>1</a:t>
              </a:r>
            </a:p>
          </p:txBody>
        </p:sp>
        <p:sp>
          <p:nvSpPr>
            <p:cNvPr id="25" name="YValueLabel2"/>
            <p:cNvSpPr/>
            <p:nvPr userDrawn="1"/>
          </p:nvSpPr>
          <p:spPr bwMode="auto">
            <a:xfrm>
              <a:off x="254000" y="311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EAEAEA"/>
                  </a:solidFill>
                  <a:effectLst/>
                  <a:latin typeface="Verdana" pitchFamily="34" charset="0"/>
                </a:rPr>
                <a:t>2</a:t>
              </a:r>
            </a:p>
          </p:txBody>
        </p:sp>
        <p:sp>
          <p:nvSpPr>
            <p:cNvPr id="27" name="YValueLabel3"/>
            <p:cNvSpPr/>
            <p:nvPr userDrawn="1"/>
          </p:nvSpPr>
          <p:spPr bwMode="auto">
            <a:xfrm>
              <a:off x="254000" y="1841500"/>
              <a:ext cx="762000" cy="127000"/>
            </a:xfrm>
            <a:prstGeom prst="rect">
              <a:avLst/>
            </a:prstGeom>
            <a:solidFill>
              <a:schemeClr val="accent1">
                <a:alpha val="0"/>
              </a:schemeClr>
            </a:solidFill>
            <a:ln w="9525" cap="flat" cmpd="sng" algn="ctr">
              <a:noFill/>
              <a:prstDash val="solid"/>
              <a:round/>
              <a:headEnd type="none" w="med" len="med"/>
              <a:tailEnd type="none" w="med" len="med"/>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EAEAEA"/>
                  </a:solidFill>
                  <a:effectLst/>
                  <a:latin typeface="Verdana" pitchFamily="34" charset="0"/>
                </a:rPr>
                <a:t>3</a:t>
              </a:r>
            </a:p>
          </p:txBody>
        </p:sp>
      </p:grpSp>
    </p:spTree>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6000"/>
              <a:t>Personal Fitness</a:t>
            </a:r>
            <a:r>
              <a:rPr lang="en-US" sz="5100"/>
              <a:t/>
            </a:r>
            <a:br>
              <a:rPr lang="en-US" sz="5100"/>
            </a:br>
            <a:endParaRPr lang="en-US" sz="5100"/>
          </a:p>
        </p:txBody>
      </p:sp>
      <p:sp>
        <p:nvSpPr>
          <p:cNvPr id="2051" name="Rectangle 3"/>
          <p:cNvSpPr>
            <a:spLocks noGrp="1" noChangeArrowheads="1"/>
          </p:cNvSpPr>
          <p:nvPr>
            <p:ph type="subTitle" idx="1"/>
          </p:nvPr>
        </p:nvSpPr>
        <p:spPr/>
        <p:txBody>
          <a:bodyPr/>
          <a:lstStyle/>
          <a:p>
            <a:r>
              <a:rPr lang="en-US" sz="4000" dirty="0" smtClean="0"/>
              <a:t>Coach </a:t>
            </a:r>
            <a:r>
              <a:rPr lang="en-US" sz="4000" dirty="0" smtClean="0"/>
              <a:t>Childers</a:t>
            </a:r>
            <a:endParaRPr lang="en-US" sz="4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t>Dress Code:</a:t>
            </a:r>
          </a:p>
        </p:txBody>
      </p:sp>
      <p:sp>
        <p:nvSpPr>
          <p:cNvPr id="15363" name="Rectangle 3"/>
          <p:cNvSpPr>
            <a:spLocks noGrp="1" noChangeArrowheads="1"/>
          </p:cNvSpPr>
          <p:nvPr>
            <p:ph type="body" idx="1"/>
          </p:nvPr>
        </p:nvSpPr>
        <p:spPr>
          <a:xfrm>
            <a:off x="304800" y="1600200"/>
            <a:ext cx="8686800" cy="4525963"/>
          </a:xfrm>
        </p:spPr>
        <p:txBody>
          <a:bodyPr/>
          <a:lstStyle/>
          <a:p>
            <a:pPr lvl="1"/>
            <a:r>
              <a:rPr lang="en-US" dirty="0"/>
              <a:t>T-shirt and “exercise” shorts  </a:t>
            </a:r>
            <a:endParaRPr lang="en-US" dirty="0" smtClean="0"/>
          </a:p>
          <a:p>
            <a:pPr marL="457200" lvl="1" indent="0">
              <a:buNone/>
            </a:pPr>
            <a:r>
              <a:rPr lang="en-US" dirty="0"/>
              <a:t> </a:t>
            </a:r>
            <a:r>
              <a:rPr lang="en-US" dirty="0" smtClean="0"/>
              <a:t>  (</a:t>
            </a:r>
            <a:r>
              <a:rPr lang="en-US" dirty="0"/>
              <a:t>no buttons, zippers or belts)</a:t>
            </a:r>
          </a:p>
          <a:p>
            <a:pPr lvl="1"/>
            <a:r>
              <a:rPr lang="en-US" dirty="0"/>
              <a:t>NO tank tops, sleeveless shirts or cut-offs</a:t>
            </a:r>
          </a:p>
          <a:p>
            <a:pPr lvl="1"/>
            <a:r>
              <a:rPr lang="en-US" dirty="0"/>
              <a:t>Sweats when needed</a:t>
            </a:r>
          </a:p>
          <a:p>
            <a:pPr lvl="1"/>
            <a:r>
              <a:rPr lang="en-US" dirty="0"/>
              <a:t>Socks</a:t>
            </a:r>
          </a:p>
          <a:p>
            <a:pPr lvl="1"/>
            <a:r>
              <a:rPr lang="en-US" dirty="0"/>
              <a:t>Tennis shoes only	</a:t>
            </a:r>
          </a:p>
          <a:p>
            <a:pPr lvl="1">
              <a:buFontTx/>
              <a:buNone/>
            </a:pPr>
            <a:endParaRPr lang="en-US" b="1" dirty="0"/>
          </a:p>
          <a:p>
            <a:r>
              <a:rPr lang="en-US" sz="2600" b="1" dirty="0"/>
              <a:t>*GIVE YOUR BEST EFFORT EVERYDAY!!!*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marR="0">
              <a:spcBef>
                <a:spcPts val="0"/>
              </a:spcBef>
              <a:spcAft>
                <a:spcPts val="0"/>
              </a:spcAft>
            </a:pPr>
            <a:r>
              <a:rPr lang="en-US" dirty="0">
                <a:effectLst/>
                <a:latin typeface="Calibri"/>
                <a:ea typeface="Calibri"/>
              </a:rPr>
              <a:t>“Students shall not use, display or turn on cellular phones, video phones, or electronic devices during instruction time except when a teacher uses these devices for instructional purposes.  The consequences for inappropriate cell phone use are: </a:t>
            </a:r>
          </a:p>
          <a:p>
            <a:pPr marL="0" marR="0">
              <a:spcBef>
                <a:spcPts val="0"/>
              </a:spcBef>
              <a:spcAft>
                <a:spcPts val="0"/>
              </a:spcAft>
            </a:pPr>
            <a:r>
              <a:rPr lang="en-US" dirty="0">
                <a:effectLst/>
                <a:latin typeface="Calibri"/>
                <a:ea typeface="Calibri"/>
              </a:rPr>
              <a:t>1</a:t>
            </a:r>
            <a:r>
              <a:rPr lang="en-US" baseline="30000" dirty="0">
                <a:effectLst/>
                <a:latin typeface="Calibri"/>
                <a:ea typeface="Calibri"/>
              </a:rPr>
              <a:t>st</a:t>
            </a:r>
            <a:r>
              <a:rPr lang="en-US" dirty="0">
                <a:effectLst/>
                <a:latin typeface="Calibri"/>
                <a:ea typeface="Calibri"/>
              </a:rPr>
              <a:t> offense – Saturday School </a:t>
            </a:r>
          </a:p>
          <a:p>
            <a:pPr marL="0" marR="0">
              <a:spcBef>
                <a:spcPts val="0"/>
              </a:spcBef>
              <a:spcAft>
                <a:spcPts val="0"/>
              </a:spcAft>
            </a:pPr>
            <a:r>
              <a:rPr lang="en-US" dirty="0">
                <a:effectLst/>
                <a:latin typeface="Calibri"/>
                <a:ea typeface="Calibri"/>
              </a:rPr>
              <a:t>2</a:t>
            </a:r>
            <a:r>
              <a:rPr lang="en-US" baseline="30000" dirty="0">
                <a:effectLst/>
                <a:latin typeface="Calibri"/>
                <a:ea typeface="Calibri"/>
              </a:rPr>
              <a:t>nd</a:t>
            </a:r>
            <a:r>
              <a:rPr lang="en-US" dirty="0">
                <a:effectLst/>
                <a:latin typeface="Calibri"/>
                <a:ea typeface="Calibri"/>
              </a:rPr>
              <a:t> offense – 1 Day of ISS</a:t>
            </a:r>
          </a:p>
          <a:p>
            <a:pPr marL="0" marR="0">
              <a:spcBef>
                <a:spcPts val="0"/>
              </a:spcBef>
              <a:spcAft>
                <a:spcPts val="0"/>
              </a:spcAft>
            </a:pPr>
            <a:r>
              <a:rPr lang="en-US" dirty="0">
                <a:effectLst/>
                <a:latin typeface="Calibri"/>
                <a:ea typeface="Calibri"/>
              </a:rPr>
              <a:t>3</a:t>
            </a:r>
            <a:r>
              <a:rPr lang="en-US" baseline="30000" dirty="0">
                <a:effectLst/>
                <a:latin typeface="Calibri"/>
                <a:ea typeface="Calibri"/>
              </a:rPr>
              <a:t>rd</a:t>
            </a:r>
            <a:r>
              <a:rPr lang="en-US" dirty="0">
                <a:effectLst/>
                <a:latin typeface="Calibri"/>
                <a:ea typeface="Calibri"/>
              </a:rPr>
              <a:t> offense – 2 Days of ISS</a:t>
            </a:r>
          </a:p>
          <a:p>
            <a:pPr marL="0" indent="0">
              <a:buNone/>
            </a:pPr>
            <a:endParaRPr lang="en-US" dirty="0"/>
          </a:p>
        </p:txBody>
      </p:sp>
    </p:spTree>
    <p:extLst>
      <p:ext uri="{BB962C8B-B14F-4D97-AF65-F5344CB8AC3E}">
        <p14:creationId xmlns:p14="http://schemas.microsoft.com/office/powerpoint/2010/main" val="24075577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p:nvPr>
        </p:nvSpPr>
        <p:spPr/>
        <p:txBody>
          <a:bodyPr/>
          <a:lstStyle/>
          <a:p>
            <a:r>
              <a:rPr lang="en-US" sz="4000" b="1">
                <a:solidFill>
                  <a:schemeClr val="tx1"/>
                </a:solidFill>
              </a:rPr>
              <a:t>Course Description:</a:t>
            </a:r>
            <a:r>
              <a:rPr lang="en-US" sz="4000">
                <a:solidFill>
                  <a:schemeClr val="tx1"/>
                </a:solidFill>
              </a:rPr>
              <a:t/>
            </a:r>
            <a:br>
              <a:rPr lang="en-US" sz="4000">
                <a:solidFill>
                  <a:schemeClr val="tx1"/>
                </a:solidFill>
              </a:rPr>
            </a:br>
            <a:endParaRPr lang="en-US" sz="4000">
              <a:solidFill>
                <a:schemeClr val="tx1"/>
              </a:solidFill>
            </a:endParaRPr>
          </a:p>
        </p:txBody>
      </p:sp>
      <p:sp>
        <p:nvSpPr>
          <p:cNvPr id="3080" name="Rectangle 8"/>
          <p:cNvSpPr>
            <a:spLocks noChangeArrowheads="1"/>
          </p:cNvSpPr>
          <p:nvPr/>
        </p:nvSpPr>
        <p:spPr bwMode="auto">
          <a:xfrm>
            <a:off x="381000" y="1490663"/>
            <a:ext cx="8229600" cy="3136900"/>
          </a:xfrm>
          <a:prstGeom prst="rect">
            <a:avLst/>
          </a:prstGeom>
          <a:noFill/>
          <a:ln w="9525">
            <a:noFill/>
            <a:miter lim="800000"/>
            <a:headEnd/>
            <a:tailEnd/>
          </a:ln>
          <a:effectLst/>
        </p:spPr>
        <p:txBody>
          <a:bodyPr anchor="ctr">
            <a:spAutoFit/>
          </a:bodyPr>
          <a:lstStyle/>
          <a:p>
            <a:pPr algn="ctr" eaLnBrk="1" hangingPunct="1"/>
            <a:r>
              <a:rPr lang="en-US">
                <a:latin typeface="Arial" charset="0"/>
              </a:rPr>
              <a:t>	</a:t>
            </a:r>
            <a:r>
              <a:rPr lang="en-US" sz="2400">
                <a:latin typeface="Arial" charset="0"/>
              </a:rPr>
              <a:t>The purpose of this course is to teach students how to acquire knowledge of physical fitness concepts and understand the significance of lifestyle choices on health and fitness and to teach the student how to develop an optimal level of fitness.  </a:t>
            </a:r>
          </a:p>
          <a:p>
            <a:pPr algn="ctr" eaLnBrk="1" hangingPunct="1"/>
            <a:endParaRPr lang="en-US" sz="2400" b="1" i="1" u="sng">
              <a:latin typeface="Arial" charset="0"/>
            </a:endParaRPr>
          </a:p>
          <a:p>
            <a:pPr algn="ctr" eaLnBrk="1" hangingPunct="1"/>
            <a:r>
              <a:rPr lang="en-US" sz="2800" b="1" i="1" u="sng">
                <a:latin typeface="Arial" charset="0"/>
              </a:rPr>
              <a:t>This course meets the state requirements and is required for graduation.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a:t>Textbook and Materials:</a:t>
            </a:r>
            <a:r>
              <a:rPr lang="en-US" sz="4000"/>
              <a:t/>
            </a:r>
            <a:br>
              <a:rPr lang="en-US" sz="4000"/>
            </a:br>
            <a:endParaRPr lang="en-US" sz="4000"/>
          </a:p>
        </p:txBody>
      </p:sp>
      <p:sp>
        <p:nvSpPr>
          <p:cNvPr id="7171" name="Rectangle 3"/>
          <p:cNvSpPr>
            <a:spLocks noGrp="1" noChangeArrowheads="1"/>
          </p:cNvSpPr>
          <p:nvPr>
            <p:ph type="body" idx="1"/>
          </p:nvPr>
        </p:nvSpPr>
        <p:spPr>
          <a:xfrm>
            <a:off x="457200" y="1524000"/>
            <a:ext cx="8382000" cy="4606925"/>
          </a:xfrm>
        </p:spPr>
        <p:txBody>
          <a:bodyPr/>
          <a:lstStyle/>
          <a:p>
            <a:pPr>
              <a:lnSpc>
                <a:spcPct val="80000"/>
              </a:lnSpc>
              <a:buFont typeface="Wingdings" pitchFamily="2" charset="2"/>
              <a:buNone/>
            </a:pPr>
            <a:r>
              <a:rPr lang="en-US" sz="2800" dirty="0"/>
              <a:t>	</a:t>
            </a:r>
            <a:r>
              <a:rPr lang="en-US" sz="2800" dirty="0" smtClean="0"/>
              <a:t>Textbook:  Foundations of Personal Fitness</a:t>
            </a:r>
            <a:endParaRPr lang="en-US" sz="2800" dirty="0"/>
          </a:p>
          <a:p>
            <a:pPr>
              <a:lnSpc>
                <a:spcPct val="80000"/>
              </a:lnSpc>
              <a:buFont typeface="Wingdings" pitchFamily="2" charset="2"/>
              <a:buNone/>
            </a:pPr>
            <a:r>
              <a:rPr lang="en-US" sz="2800" dirty="0"/>
              <a:t>	Materials:	1 ½” Three Ring Binder</a:t>
            </a:r>
          </a:p>
          <a:p>
            <a:pPr>
              <a:lnSpc>
                <a:spcPct val="80000"/>
              </a:lnSpc>
              <a:buFont typeface="Wingdings" pitchFamily="2" charset="2"/>
              <a:buNone/>
            </a:pPr>
            <a:r>
              <a:rPr lang="en-US" sz="2800" dirty="0"/>
              <a:t>			Blue/Black pens only</a:t>
            </a:r>
          </a:p>
          <a:p>
            <a:pPr>
              <a:lnSpc>
                <a:spcPct val="80000"/>
              </a:lnSpc>
              <a:buFont typeface="Wingdings" pitchFamily="2" charset="2"/>
              <a:buNone/>
            </a:pPr>
            <a:r>
              <a:rPr lang="en-US" sz="2800" dirty="0"/>
              <a:t>			#2 pencils</a:t>
            </a:r>
          </a:p>
          <a:p>
            <a:pPr>
              <a:lnSpc>
                <a:spcPct val="80000"/>
              </a:lnSpc>
              <a:buFont typeface="Wingdings" pitchFamily="2" charset="2"/>
              <a:buNone/>
            </a:pPr>
            <a:r>
              <a:rPr lang="en-US" sz="2800" dirty="0"/>
              <a:t>			Exercise clothing</a:t>
            </a:r>
          </a:p>
          <a:p>
            <a:pPr>
              <a:lnSpc>
                <a:spcPct val="80000"/>
              </a:lnSpc>
              <a:buFont typeface="Wingdings" pitchFamily="2" charset="2"/>
              <a:buNone/>
            </a:pPr>
            <a:r>
              <a:rPr lang="en-US" sz="2800" dirty="0"/>
              <a:t>			Combination lock</a:t>
            </a:r>
          </a:p>
          <a:p>
            <a:pPr>
              <a:lnSpc>
                <a:spcPct val="80000"/>
              </a:lnSpc>
              <a:buFont typeface="Wingdings" pitchFamily="2" charset="2"/>
              <a:buNone/>
            </a:pPr>
            <a:r>
              <a:rPr lang="en-US" sz="2800" dirty="0"/>
              <a:t>*Students are required to bring their textbook, notebook, and writing utensils to </a:t>
            </a:r>
            <a:r>
              <a:rPr lang="en-US" sz="2800" dirty="0" smtClean="0"/>
              <a:t>class.  </a:t>
            </a:r>
          </a:p>
          <a:p>
            <a:pPr>
              <a:lnSpc>
                <a:spcPct val="80000"/>
              </a:lnSpc>
              <a:buFont typeface="Wingdings" pitchFamily="2" charset="2"/>
              <a:buNone/>
            </a:pPr>
            <a:r>
              <a:rPr lang="en-US" sz="2800" dirty="0"/>
              <a:t>*</a:t>
            </a:r>
            <a:r>
              <a:rPr lang="en-US" sz="2800" dirty="0" smtClean="0"/>
              <a:t>Students </a:t>
            </a:r>
            <a:r>
              <a:rPr lang="en-US" sz="2800" dirty="0"/>
              <a:t>should have exercise </a:t>
            </a:r>
            <a:r>
              <a:rPr lang="en-US" sz="2800" dirty="0" smtClean="0"/>
              <a:t>clothing </a:t>
            </a:r>
            <a:r>
              <a:rPr lang="en-US" sz="2800" dirty="0"/>
              <a:t>on </a:t>
            </a:r>
            <a:r>
              <a:rPr lang="en-US" sz="2800" dirty="0" smtClean="0"/>
              <a:t>workout days.</a:t>
            </a:r>
            <a:endParaRPr lang="en-US" sz="28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153400" cy="381000"/>
          </a:xfrm>
        </p:spPr>
        <p:txBody>
          <a:bodyPr/>
          <a:lstStyle/>
          <a:p>
            <a:r>
              <a:rPr lang="en-US" sz="4000" b="1"/>
              <a:t>Evaluation:</a:t>
            </a:r>
            <a:r>
              <a:rPr lang="en-US" sz="4000"/>
              <a:t/>
            </a:r>
            <a:br>
              <a:rPr lang="en-US" sz="4000"/>
            </a:br>
            <a:endParaRPr lang="en-US" sz="4000"/>
          </a:p>
        </p:txBody>
      </p:sp>
      <p:sp>
        <p:nvSpPr>
          <p:cNvPr id="8195" name="Rectangle 3"/>
          <p:cNvSpPr>
            <a:spLocks noGrp="1" noChangeArrowheads="1"/>
          </p:cNvSpPr>
          <p:nvPr>
            <p:ph type="body" idx="1"/>
          </p:nvPr>
        </p:nvSpPr>
        <p:spPr>
          <a:xfrm>
            <a:off x="0" y="1066800"/>
            <a:ext cx="8915400" cy="4530725"/>
          </a:xfrm>
        </p:spPr>
        <p:txBody>
          <a:bodyPr/>
          <a:lstStyle/>
          <a:p>
            <a:pPr>
              <a:lnSpc>
                <a:spcPct val="80000"/>
              </a:lnSpc>
              <a:buFont typeface="Wingdings" pitchFamily="2" charset="2"/>
              <a:buNone/>
            </a:pPr>
            <a:r>
              <a:rPr lang="en-US" sz="800" dirty="0"/>
              <a:t>	</a:t>
            </a:r>
          </a:p>
          <a:p>
            <a:r>
              <a:rPr lang="en-US" sz="1600" b="1" dirty="0">
                <a:effectLst/>
              </a:rPr>
              <a:t>Evaluation:</a:t>
            </a:r>
            <a:endParaRPr lang="en-US" sz="1600" dirty="0">
              <a:effectLst/>
            </a:endParaRPr>
          </a:p>
          <a:p>
            <a:r>
              <a:rPr lang="en-US" sz="1600" dirty="0">
                <a:effectLst/>
              </a:rPr>
              <a:t>	</a:t>
            </a:r>
            <a:r>
              <a:rPr lang="en-US" sz="1400" b="1" dirty="0">
                <a:effectLst>
                  <a:outerShdw blurRad="50800" dist="38100" algn="tr" rotWithShape="0">
                    <a:prstClr val="black">
                      <a:alpha val="40000"/>
                    </a:prstClr>
                  </a:outerShdw>
                </a:effectLst>
              </a:rPr>
              <a:t>PS1:  Competency in Motor Skill and Movement </a:t>
            </a:r>
            <a:r>
              <a:rPr lang="en-US" sz="1400" b="1" dirty="0" smtClean="0">
                <a:effectLst>
                  <a:outerShdw blurRad="50800" dist="38100" algn="tr" rotWithShape="0">
                    <a:prstClr val="black">
                      <a:alpha val="40000"/>
                    </a:prstClr>
                  </a:outerShdw>
                </a:effectLst>
              </a:rPr>
              <a:t>Patterns            40%</a:t>
            </a:r>
            <a:r>
              <a:rPr lang="en-US" sz="1400" b="1" dirty="0">
                <a:effectLst>
                  <a:outerShdw blurRad="50800" dist="38100" algn="tr" rotWithShape="0">
                    <a:prstClr val="black">
                      <a:alpha val="40000"/>
                    </a:prstClr>
                  </a:outerShdw>
                </a:effectLst>
              </a:rPr>
              <a:t>	</a:t>
            </a:r>
            <a:endParaRPr lang="en-US" sz="1400" b="1" dirty="0" smtClean="0">
              <a:effectLst>
                <a:outerShdw blurRad="50800" dist="38100" algn="tr" rotWithShape="0">
                  <a:prstClr val="black">
                    <a:alpha val="40000"/>
                  </a:prstClr>
                </a:outerShdw>
              </a:effectLst>
            </a:endParaRPr>
          </a:p>
          <a:p>
            <a:pPr marL="457200" lvl="1" indent="0">
              <a:buNone/>
            </a:pPr>
            <a:r>
              <a:rPr lang="en-US" sz="1400" b="1" dirty="0" smtClean="0">
                <a:effectLst>
                  <a:outerShdw blurRad="50800" dist="38100" algn="tr" rotWithShape="0">
                    <a:prstClr val="black">
                      <a:alpha val="40000"/>
                    </a:prstClr>
                  </a:outerShdw>
                </a:effectLst>
              </a:rPr>
              <a:t>       PS3</a:t>
            </a:r>
            <a:r>
              <a:rPr lang="en-US" sz="1400" b="1" dirty="0">
                <a:effectLst>
                  <a:outerShdw blurRad="50800" dist="38100" algn="tr" rotWithShape="0">
                    <a:prstClr val="black">
                      <a:alpha val="40000"/>
                    </a:prstClr>
                  </a:outerShdw>
                </a:effectLst>
              </a:rPr>
              <a:t>:  Participates regularly in Physical Activity</a:t>
            </a:r>
            <a:r>
              <a:rPr lang="en-US" sz="1000" b="1" dirty="0">
                <a:effectLst>
                  <a:outerShdw blurRad="50800" dist="38100" algn="tr" rotWithShape="0">
                    <a:prstClr val="black">
                      <a:alpha val="40000"/>
                    </a:prstClr>
                  </a:outerShdw>
                </a:effectLst>
              </a:rPr>
              <a:t>	</a:t>
            </a:r>
            <a:endParaRPr lang="en-US" sz="1000" dirty="0">
              <a:effectLst/>
            </a:endParaRPr>
          </a:p>
          <a:p>
            <a:r>
              <a:rPr lang="en-US" sz="1400" b="1" dirty="0">
                <a:effectLst>
                  <a:outerShdw blurRad="50800" dist="38100" algn="tr" rotWithShape="0">
                    <a:prstClr val="black">
                      <a:alpha val="40000"/>
                    </a:prstClr>
                  </a:outerShdw>
                </a:effectLst>
              </a:rPr>
              <a:t> </a:t>
            </a:r>
            <a:endParaRPr lang="en-US" sz="1400" dirty="0">
              <a:effectLst/>
            </a:endParaRPr>
          </a:p>
          <a:p>
            <a:r>
              <a:rPr lang="en-US" sz="1400" b="1" dirty="0">
                <a:effectLst>
                  <a:outerShdw blurRad="50800" dist="38100" algn="tr" rotWithShape="0">
                    <a:prstClr val="black">
                      <a:alpha val="40000"/>
                    </a:prstClr>
                  </a:outerShdw>
                </a:effectLst>
              </a:rPr>
              <a:t>	</a:t>
            </a:r>
            <a:endParaRPr lang="en-US" sz="1400" dirty="0">
              <a:effectLst/>
            </a:endParaRPr>
          </a:p>
          <a:p>
            <a:r>
              <a:rPr lang="en-US" sz="1400" b="1" dirty="0">
                <a:effectLst>
                  <a:outerShdw blurRad="50800" dist="38100" algn="tr" rotWithShape="0">
                    <a:prstClr val="black">
                      <a:alpha val="40000"/>
                    </a:prstClr>
                  </a:outerShdw>
                </a:effectLst>
              </a:rPr>
              <a:t>	PS2:</a:t>
            </a:r>
            <a:r>
              <a:rPr lang="en-US" sz="1400" dirty="0">
                <a:effectLst>
                  <a:outerShdw blurRad="50800" dist="38100" algn="tr" rotWithShape="0">
                    <a:prstClr val="black">
                      <a:alpha val="40000"/>
                    </a:prstClr>
                  </a:outerShdw>
                </a:effectLst>
              </a:rPr>
              <a:t>  </a:t>
            </a:r>
            <a:r>
              <a:rPr lang="en-US" sz="1400" b="1" dirty="0">
                <a:effectLst>
                  <a:outerShdw blurRad="50800" dist="38100" algn="tr" rotWithShape="0">
                    <a:prstClr val="black">
                      <a:alpha val="40000"/>
                    </a:prstClr>
                  </a:outerShdw>
                </a:effectLst>
              </a:rPr>
              <a:t>Understanding Movement Concepts, Principles, </a:t>
            </a:r>
            <a:r>
              <a:rPr lang="en-US" sz="1400" b="1" dirty="0" smtClean="0">
                <a:effectLst>
                  <a:outerShdw blurRad="50800" dist="38100" algn="tr" rotWithShape="0">
                    <a:prstClr val="black">
                      <a:alpha val="40000"/>
                    </a:prstClr>
                  </a:outerShdw>
                </a:effectLst>
              </a:rPr>
              <a:t>                 20%</a:t>
            </a:r>
            <a:r>
              <a:rPr lang="en-US" sz="1400" b="1" dirty="0">
                <a:effectLst>
                  <a:outerShdw blurRad="50800" dist="38100" algn="tr" rotWithShape="0">
                    <a:prstClr val="black">
                      <a:alpha val="40000"/>
                    </a:prstClr>
                  </a:outerShdw>
                </a:effectLst>
              </a:rPr>
              <a:t>	        </a:t>
            </a:r>
            <a:r>
              <a:rPr lang="en-US" sz="1400" b="1" dirty="0" smtClean="0">
                <a:effectLst>
                  <a:outerShdw blurRad="50800" dist="38100" algn="tr" rotWithShape="0">
                    <a:prstClr val="black">
                      <a:alpha val="40000"/>
                    </a:prstClr>
                  </a:outerShdw>
                </a:effectLst>
              </a:rPr>
              <a:t>                          	          Strategies</a:t>
            </a:r>
            <a:r>
              <a:rPr lang="en-US" sz="1400" b="1" dirty="0">
                <a:effectLst>
                  <a:outerShdw blurRad="50800" dist="38100" algn="tr" rotWithShape="0">
                    <a:prstClr val="black">
                      <a:alpha val="40000"/>
                    </a:prstClr>
                  </a:outerShdw>
                </a:effectLst>
              </a:rPr>
              <a:t>, and Tactics of Physical Activities          			</a:t>
            </a:r>
            <a:r>
              <a:rPr lang="en-US" sz="1400" dirty="0">
                <a:effectLst>
                  <a:outerShdw blurRad="50800" dist="38100" algn="tr" rotWithShape="0">
                    <a:prstClr val="black">
                      <a:alpha val="40000"/>
                    </a:prstClr>
                  </a:outerShdw>
                </a:effectLst>
              </a:rPr>
              <a:t>	          Chapters: 7,8,9,10</a:t>
            </a:r>
            <a:endParaRPr lang="en-US" sz="1400" dirty="0">
              <a:effectLst/>
            </a:endParaRPr>
          </a:p>
          <a:p>
            <a:r>
              <a:rPr lang="en-US" sz="1400" dirty="0">
                <a:effectLst>
                  <a:outerShdw blurRad="50800" dist="38100" algn="tr" rotWithShape="0">
                    <a:prstClr val="black">
                      <a:alpha val="40000"/>
                    </a:prstClr>
                  </a:outerShdw>
                </a:effectLst>
              </a:rPr>
              <a:t>	</a:t>
            </a:r>
            <a:r>
              <a:rPr lang="en-US" sz="1400" b="1" dirty="0">
                <a:effectLst>
                  <a:outerShdw blurRad="50800" dist="38100" algn="tr" rotWithShape="0">
                    <a:prstClr val="black">
                      <a:alpha val="40000"/>
                    </a:prstClr>
                  </a:outerShdw>
                </a:effectLst>
              </a:rPr>
              <a:t>PS5:  Personal/Social Behaviors in Physical Activity Setting </a:t>
            </a:r>
            <a:endParaRPr lang="en-US" sz="1400" dirty="0">
              <a:effectLst/>
            </a:endParaRPr>
          </a:p>
          <a:p>
            <a:r>
              <a:rPr lang="en-US" sz="1400" dirty="0">
                <a:effectLst>
                  <a:outerShdw blurRad="50800" dist="38100" algn="tr" rotWithShape="0">
                    <a:prstClr val="black">
                      <a:alpha val="40000"/>
                    </a:prstClr>
                  </a:outerShdw>
                </a:effectLst>
              </a:rPr>
              <a:t>		Chapters:  2,3</a:t>
            </a:r>
            <a:endParaRPr lang="en-US" sz="1400" dirty="0">
              <a:effectLst/>
            </a:endParaRPr>
          </a:p>
          <a:p>
            <a:r>
              <a:rPr lang="en-US" sz="1400" dirty="0">
                <a:effectLst>
                  <a:outerShdw blurRad="50800" dist="38100" algn="tr" rotWithShape="0">
                    <a:prstClr val="black">
                      <a:alpha val="40000"/>
                    </a:prstClr>
                  </a:outerShdw>
                </a:effectLst>
              </a:rPr>
              <a:t> </a:t>
            </a:r>
            <a:endParaRPr lang="en-US" sz="1400" dirty="0">
              <a:effectLst/>
            </a:endParaRPr>
          </a:p>
          <a:p>
            <a:r>
              <a:rPr lang="en-US" sz="1400" dirty="0">
                <a:effectLst>
                  <a:outerShdw blurRad="50800" dist="38100" algn="tr" rotWithShape="0">
                    <a:prstClr val="black">
                      <a:alpha val="40000"/>
                    </a:prstClr>
                  </a:outerShdw>
                </a:effectLst>
              </a:rPr>
              <a:t>	</a:t>
            </a:r>
            <a:r>
              <a:rPr lang="en-US" sz="1400" b="1" dirty="0" smtClean="0">
                <a:effectLst>
                  <a:outerShdw blurRad="50800" dist="38100" algn="tr" rotWithShape="0">
                    <a:prstClr val="black">
                      <a:alpha val="40000"/>
                    </a:prstClr>
                  </a:outerShdw>
                </a:effectLst>
              </a:rPr>
              <a:t>PS4</a:t>
            </a:r>
            <a:r>
              <a:rPr lang="en-US" sz="1400" b="1" dirty="0">
                <a:effectLst>
                  <a:outerShdw blurRad="50800" dist="38100" algn="tr" rotWithShape="0">
                    <a:prstClr val="black">
                      <a:alpha val="40000"/>
                    </a:prstClr>
                  </a:outerShdw>
                </a:effectLst>
              </a:rPr>
              <a:t>:  Health Enhancing </a:t>
            </a:r>
            <a:r>
              <a:rPr lang="en-US" sz="1400" b="1" dirty="0" smtClean="0">
                <a:effectLst>
                  <a:outerShdw blurRad="50800" dist="38100" algn="tr" rotWithShape="0">
                    <a:prstClr val="black">
                      <a:alpha val="40000"/>
                    </a:prstClr>
                  </a:outerShdw>
                </a:effectLst>
              </a:rPr>
              <a:t>Behaviors                                         </a:t>
            </a:r>
            <a:r>
              <a:rPr lang="en-US" sz="1400" b="1" dirty="0">
                <a:effectLst>
                  <a:outerShdw blurRad="50800" dist="38100" algn="tr" rotWithShape="0">
                    <a:prstClr val="black">
                      <a:alpha val="40000"/>
                    </a:prstClr>
                  </a:outerShdw>
                </a:effectLst>
              </a:rPr>
              <a:t>	</a:t>
            </a:r>
            <a:r>
              <a:rPr lang="en-US" sz="1400" b="1" dirty="0" smtClean="0">
                <a:effectLst>
                  <a:outerShdw blurRad="50800" dist="38100" algn="tr" rotWithShape="0">
                    <a:prstClr val="black">
                      <a:alpha val="40000"/>
                    </a:prstClr>
                  </a:outerShdw>
                </a:effectLst>
              </a:rPr>
              <a:t>20%</a:t>
            </a:r>
            <a:endParaRPr lang="en-US" sz="1400" dirty="0">
              <a:effectLst/>
            </a:endParaRPr>
          </a:p>
          <a:p>
            <a:r>
              <a:rPr lang="en-US" sz="1400" dirty="0">
                <a:effectLst>
                  <a:outerShdw blurRad="50800" dist="38100" algn="tr" rotWithShape="0">
                    <a:prstClr val="black">
                      <a:alpha val="40000"/>
                    </a:prstClr>
                  </a:outerShdw>
                </a:effectLst>
              </a:rPr>
              <a:t>		Chapters:  4,5,6,11                                                                 </a:t>
            </a:r>
            <a:endParaRPr lang="en-US" sz="1400" dirty="0">
              <a:effectLst/>
            </a:endParaRPr>
          </a:p>
          <a:p>
            <a:r>
              <a:rPr lang="en-US" sz="1400" dirty="0">
                <a:effectLst>
                  <a:outerShdw blurRad="50800" dist="38100" algn="tr" rotWithShape="0">
                    <a:prstClr val="black">
                      <a:alpha val="40000"/>
                    </a:prstClr>
                  </a:outerShdw>
                </a:effectLst>
              </a:rPr>
              <a:t>	</a:t>
            </a:r>
            <a:r>
              <a:rPr lang="en-US" sz="1400" b="1" dirty="0">
                <a:effectLst>
                  <a:outerShdw blurRad="50800" dist="38100" algn="tr" rotWithShape="0">
                    <a:prstClr val="black">
                      <a:alpha val="40000"/>
                    </a:prstClr>
                  </a:outerShdw>
                </a:effectLst>
              </a:rPr>
              <a:t>PS6:  Values and Respects Physical Activity 			</a:t>
            </a:r>
            <a:endParaRPr lang="en-US" sz="1400" dirty="0">
              <a:effectLst/>
            </a:endParaRPr>
          </a:p>
          <a:p>
            <a:r>
              <a:rPr lang="en-US" sz="1400" dirty="0">
                <a:effectLst>
                  <a:outerShdw blurRad="50800" dist="38100" algn="tr" rotWithShape="0">
                    <a:prstClr val="black">
                      <a:alpha val="40000"/>
                    </a:prstClr>
                  </a:outerShdw>
                </a:effectLst>
              </a:rPr>
              <a:t>		Chapters:  </a:t>
            </a:r>
            <a:r>
              <a:rPr lang="en-US" sz="1400" dirty="0" smtClean="0">
                <a:effectLst>
                  <a:outerShdw blurRad="50800" dist="38100" algn="tr" rotWithShape="0">
                    <a:prstClr val="black">
                      <a:alpha val="40000"/>
                    </a:prstClr>
                  </a:outerShdw>
                </a:effectLst>
              </a:rPr>
              <a:t>1,12</a:t>
            </a:r>
          </a:p>
          <a:p>
            <a:pPr marL="914400" lvl="2" indent="0">
              <a:buNone/>
            </a:pPr>
            <a:endParaRPr lang="en-US" sz="1400" dirty="0" smtClean="0">
              <a:effectLst>
                <a:outerShdw blurRad="50800" dist="38100" algn="tr" rotWithShape="0">
                  <a:prstClr val="black">
                    <a:alpha val="40000"/>
                  </a:prstClr>
                </a:outerShdw>
              </a:effectLst>
            </a:endParaRPr>
          </a:p>
          <a:p>
            <a:pPr marL="914400" lvl="2" indent="0">
              <a:buNone/>
            </a:pPr>
            <a:r>
              <a:rPr lang="en-US" sz="1400" b="1" dirty="0" smtClean="0">
                <a:effectLst>
                  <a:outerShdw blurRad="50800" dist="38100" algn="tr" rotWithShape="0">
                    <a:prstClr val="black">
                      <a:alpha val="40000"/>
                    </a:prstClr>
                  </a:outerShdw>
                </a:effectLst>
              </a:rPr>
              <a:t>SLO </a:t>
            </a:r>
            <a:r>
              <a:rPr lang="en-US" sz="1400" b="1" dirty="0">
                <a:effectLst>
                  <a:outerShdw blurRad="50800" dist="38100" algn="tr" rotWithShape="0">
                    <a:prstClr val="black">
                      <a:alpha val="40000"/>
                    </a:prstClr>
                  </a:outerShdw>
                </a:effectLst>
              </a:rPr>
              <a:t>(</a:t>
            </a:r>
            <a:r>
              <a:rPr lang="en-US" sz="1400" b="1" dirty="0" smtClean="0">
                <a:effectLst>
                  <a:outerShdw blurRad="50800" dist="38100" algn="tr" rotWithShape="0">
                    <a:prstClr val="black">
                      <a:alpha val="40000"/>
                    </a:prstClr>
                  </a:outerShdw>
                </a:effectLst>
              </a:rPr>
              <a:t>Post Test)						10%</a:t>
            </a:r>
            <a:r>
              <a:rPr lang="en-US" sz="1400" dirty="0">
                <a:effectLst>
                  <a:outerShdw blurRad="50800" dist="38100" algn="tr" rotWithShape="0">
                    <a:prstClr val="black">
                      <a:alpha val="40000"/>
                    </a:prstClr>
                  </a:outerShdw>
                </a:effectLst>
              </a:rPr>
              <a:t>	</a:t>
            </a:r>
            <a:endParaRPr lang="en-US" sz="1400" dirty="0">
              <a:effectLst/>
            </a:endParaRPr>
          </a:p>
          <a:p>
            <a:r>
              <a:rPr lang="en-US" sz="1400" b="1" dirty="0">
                <a:effectLst>
                  <a:outerShdw blurRad="50800" dist="38100" algn="tr" rotWithShape="0">
                    <a:prstClr val="black">
                      <a:alpha val="40000"/>
                    </a:prstClr>
                  </a:outerShdw>
                </a:effectLst>
              </a:rPr>
              <a:t>	Final </a:t>
            </a:r>
            <a:r>
              <a:rPr lang="en-US" sz="1400" b="1" dirty="0" smtClean="0">
                <a:effectLst>
                  <a:outerShdw blurRad="50800" dist="38100" algn="tr" rotWithShape="0">
                    <a:prstClr val="black">
                      <a:alpha val="40000"/>
                    </a:prstClr>
                  </a:outerShdw>
                </a:effectLst>
              </a:rPr>
              <a:t>Exam</a:t>
            </a:r>
            <a:r>
              <a:rPr lang="en-US" sz="1400" b="1" dirty="0">
                <a:effectLst>
                  <a:outerShdw blurRad="50800" dist="38100" algn="tr" rotWithShape="0">
                    <a:prstClr val="black">
                      <a:alpha val="40000"/>
                    </a:prstClr>
                  </a:outerShdw>
                </a:effectLst>
              </a:rPr>
              <a:t>	</a:t>
            </a:r>
            <a:r>
              <a:rPr lang="en-US" sz="1600" b="1" dirty="0">
                <a:effectLst>
                  <a:outerShdw blurRad="50800" dist="38100" algn="tr" rotWithShape="0">
                    <a:prstClr val="black">
                      <a:alpha val="40000"/>
                    </a:prstClr>
                  </a:outerShdw>
                </a:effectLst>
              </a:rPr>
              <a:t>					</a:t>
            </a:r>
            <a:r>
              <a:rPr lang="en-US" sz="1600" b="1" dirty="0" smtClean="0">
                <a:effectLst>
                  <a:outerShdw blurRad="50800" dist="38100" algn="tr" rotWithShape="0">
                    <a:prstClr val="black">
                      <a:alpha val="40000"/>
                    </a:prstClr>
                  </a:outerShdw>
                </a:effectLst>
              </a:rPr>
              <a:t>10%</a:t>
            </a:r>
            <a:endParaRPr lang="en-US" sz="800" dirty="0">
              <a:effectLst/>
            </a:endParaRPr>
          </a:p>
          <a:p>
            <a:pPr>
              <a:lnSpc>
                <a:spcPct val="80000"/>
              </a:lnSpc>
              <a:buFont typeface="Wingdings" pitchFamily="2" charset="2"/>
              <a:buNone/>
            </a:pPr>
            <a:endParaRPr lang="en-US" sz="700" dirty="0"/>
          </a:p>
          <a:p>
            <a:pPr>
              <a:lnSpc>
                <a:spcPct val="80000"/>
              </a:lnSpc>
              <a:buFont typeface="Wingdings" pitchFamily="2" charset="2"/>
              <a:buNone/>
            </a:pPr>
            <a:endParaRPr lang="en-US" sz="700" dirty="0"/>
          </a:p>
          <a:p>
            <a:pPr>
              <a:lnSpc>
                <a:spcPct val="80000"/>
              </a:lnSpc>
              <a:buFont typeface="Wingdings" pitchFamily="2" charset="2"/>
              <a:buNone/>
            </a:pPr>
            <a:endParaRPr lang="en-US" sz="600" dirty="0"/>
          </a:p>
          <a:p>
            <a:pPr>
              <a:lnSpc>
                <a:spcPct val="80000"/>
              </a:lnSpc>
              <a:buFont typeface="Wingdings" pitchFamily="2" charset="2"/>
              <a:buNone/>
            </a:pPr>
            <a:r>
              <a:rPr lang="en-US" sz="1600" i="1" dirty="0"/>
              <a:t>   </a:t>
            </a:r>
            <a:r>
              <a:rPr lang="en-US" sz="1600" b="1" i="1" dirty="0"/>
              <a:t>NOTE:  ACADEMIC DISHONESTY WILL RESULT IN A GRADE OF ZERO FOR THE ASSIGNMENT, A MARK OF UNSATISFACTORY IN CONDUCT, AND PARENT CONTACT</a:t>
            </a:r>
            <a:r>
              <a:rPr lang="en-US" sz="1600" b="1" dirty="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b="1"/>
              <a:t>CLASSROOM RULES</a:t>
            </a:r>
            <a:br>
              <a:rPr lang="en-US" sz="4000" b="1"/>
            </a:br>
            <a:endParaRPr lang="en-US" sz="4000" b="1"/>
          </a:p>
        </p:txBody>
      </p:sp>
      <p:sp>
        <p:nvSpPr>
          <p:cNvPr id="9219" name="Rectangle 3"/>
          <p:cNvSpPr>
            <a:spLocks noGrp="1" noChangeArrowheads="1"/>
          </p:cNvSpPr>
          <p:nvPr>
            <p:ph type="body" idx="1"/>
          </p:nvPr>
        </p:nvSpPr>
        <p:spPr/>
        <p:txBody>
          <a:bodyPr/>
          <a:lstStyle/>
          <a:p>
            <a:pPr>
              <a:lnSpc>
                <a:spcPct val="80000"/>
              </a:lnSpc>
            </a:pPr>
            <a:r>
              <a:rPr lang="en-US" sz="2600" dirty="0"/>
              <a:t>Be in the classroom when the tardy bell rings and go immediately to your seat</a:t>
            </a:r>
          </a:p>
          <a:p>
            <a:pPr>
              <a:lnSpc>
                <a:spcPct val="80000"/>
              </a:lnSpc>
            </a:pPr>
            <a:r>
              <a:rPr lang="en-US" sz="2600" dirty="0"/>
              <a:t>Harrison High School Tardy Policy – </a:t>
            </a:r>
            <a:r>
              <a:rPr lang="en-US" sz="2600" dirty="0" smtClean="0"/>
              <a:t>Refer to Student Handbook located on Harrison Website</a:t>
            </a:r>
            <a:endParaRPr lang="en-US" sz="2600" dirty="0"/>
          </a:p>
          <a:p>
            <a:pPr>
              <a:lnSpc>
                <a:spcPct val="80000"/>
              </a:lnSpc>
            </a:pPr>
            <a:r>
              <a:rPr lang="en-US" sz="2600" dirty="0"/>
              <a:t>You must come prepared to class </a:t>
            </a:r>
          </a:p>
          <a:p>
            <a:pPr marL="0" indent="0">
              <a:lnSpc>
                <a:spcPct val="80000"/>
              </a:lnSpc>
              <a:buNone/>
            </a:pPr>
            <a:r>
              <a:rPr lang="en-US" sz="2600" dirty="0" smtClean="0"/>
              <a:t>    (</a:t>
            </a:r>
            <a:r>
              <a:rPr lang="en-US" sz="2600" dirty="0"/>
              <a:t>book, pencil, pen, notebook, etc.)</a:t>
            </a:r>
          </a:p>
          <a:p>
            <a:pPr>
              <a:lnSpc>
                <a:spcPct val="80000"/>
              </a:lnSpc>
            </a:pPr>
            <a:r>
              <a:rPr lang="en-US" sz="2600" dirty="0"/>
              <a:t>MAKE-UP WORK:  It is YOUR RESPONSIBILITY to check blog and make arrangements to make up missed assignments.  Work not made up within 1 week returning to school will result in a </a:t>
            </a:r>
            <a:r>
              <a:rPr lang="en-US" sz="2600" b="1" dirty="0"/>
              <a:t>ZERO</a:t>
            </a:r>
            <a:r>
              <a:rPr lang="en-US" sz="2600" dirty="0" smtClean="0"/>
              <a:t>.</a:t>
            </a:r>
            <a:endParaRPr lang="en-US" sz="2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a:t>Workout Day Policies </a:t>
            </a:r>
            <a:br>
              <a:rPr lang="en-US" sz="4000"/>
            </a:br>
            <a:endParaRPr lang="en-US" sz="4000"/>
          </a:p>
        </p:txBody>
      </p:sp>
      <p:sp>
        <p:nvSpPr>
          <p:cNvPr id="10243" name="Rectangle 3"/>
          <p:cNvSpPr>
            <a:spLocks noGrp="1" noChangeArrowheads="1"/>
          </p:cNvSpPr>
          <p:nvPr>
            <p:ph type="body" idx="1"/>
          </p:nvPr>
        </p:nvSpPr>
        <p:spPr/>
        <p:txBody>
          <a:bodyPr/>
          <a:lstStyle/>
          <a:p>
            <a:pPr>
              <a:lnSpc>
                <a:spcPct val="80000"/>
              </a:lnSpc>
              <a:buFont typeface="Wingdings" pitchFamily="2" charset="2"/>
              <a:buNone/>
            </a:pPr>
            <a:r>
              <a:rPr lang="en-US" sz="2400" dirty="0"/>
              <a:t>*Dress </a:t>
            </a:r>
            <a:r>
              <a:rPr lang="en-US" sz="2400" dirty="0" smtClean="0"/>
              <a:t>out 3 days a week</a:t>
            </a:r>
            <a:endParaRPr lang="en-US" sz="2400" dirty="0"/>
          </a:p>
          <a:p>
            <a:pPr>
              <a:lnSpc>
                <a:spcPct val="80000"/>
              </a:lnSpc>
            </a:pPr>
            <a:r>
              <a:rPr lang="en-US" sz="2400" dirty="0"/>
              <a:t>NO food, </a:t>
            </a:r>
            <a:r>
              <a:rPr lang="en-US" sz="2400" dirty="0" smtClean="0"/>
              <a:t>drink (except water)or </a:t>
            </a:r>
            <a:r>
              <a:rPr lang="en-US" sz="2400" dirty="0"/>
              <a:t>gum in PE </a:t>
            </a:r>
            <a:r>
              <a:rPr lang="en-US" sz="2400" dirty="0" smtClean="0"/>
              <a:t>facilities</a:t>
            </a:r>
          </a:p>
          <a:p>
            <a:pPr marL="0" indent="0">
              <a:lnSpc>
                <a:spcPct val="80000"/>
              </a:lnSpc>
              <a:buNone/>
            </a:pPr>
            <a:endParaRPr lang="en-US" sz="2400" dirty="0"/>
          </a:p>
          <a:p>
            <a:pPr>
              <a:lnSpc>
                <a:spcPct val="80000"/>
              </a:lnSpc>
            </a:pPr>
            <a:r>
              <a:rPr lang="en-US" sz="2400" dirty="0"/>
              <a:t>Students will be marked tardy if they are not in their roll call spots, sitting down when the bell rings</a:t>
            </a:r>
            <a:r>
              <a:rPr lang="en-US" sz="2400" dirty="0" smtClean="0"/>
              <a:t>.</a:t>
            </a:r>
          </a:p>
          <a:p>
            <a:pPr marL="0" indent="0">
              <a:lnSpc>
                <a:spcPct val="80000"/>
              </a:lnSpc>
              <a:buNone/>
            </a:pPr>
            <a:endParaRPr lang="en-US" sz="2400" dirty="0"/>
          </a:p>
          <a:p>
            <a:pPr>
              <a:lnSpc>
                <a:spcPct val="80000"/>
              </a:lnSpc>
            </a:pPr>
            <a:r>
              <a:rPr lang="en-US" sz="2400" dirty="0"/>
              <a:t>Students will have 10 minutes to dress out and be back in their roll call spots for the start of class.  Students failing to do so will be marked tardy</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Make-Up Policies</a:t>
            </a:r>
            <a:endParaRPr lang="en-US" dirty="0"/>
          </a:p>
        </p:txBody>
      </p:sp>
      <p:sp>
        <p:nvSpPr>
          <p:cNvPr id="3" name="Content Placeholder 2"/>
          <p:cNvSpPr>
            <a:spLocks noGrp="1"/>
          </p:cNvSpPr>
          <p:nvPr>
            <p:ph idx="1"/>
          </p:nvPr>
        </p:nvSpPr>
        <p:spPr/>
        <p:txBody>
          <a:bodyPr/>
          <a:lstStyle/>
          <a:p>
            <a:pPr>
              <a:lnSpc>
                <a:spcPct val="80000"/>
              </a:lnSpc>
            </a:pPr>
            <a:r>
              <a:rPr lang="en-US" sz="2300" dirty="0"/>
              <a:t>Each student receives </a:t>
            </a:r>
            <a:r>
              <a:rPr lang="en-US" sz="2300" dirty="0" smtClean="0"/>
              <a:t>30 </a:t>
            </a:r>
            <a:r>
              <a:rPr lang="en-US" sz="2300" dirty="0"/>
              <a:t>points/week for dressing out and participating. </a:t>
            </a:r>
            <a:endParaRPr lang="en-US" sz="2300" dirty="0" smtClean="0"/>
          </a:p>
          <a:p>
            <a:pPr marL="0" indent="0">
              <a:lnSpc>
                <a:spcPct val="80000"/>
              </a:lnSpc>
              <a:buNone/>
            </a:pPr>
            <a:endParaRPr lang="en-US" sz="2300" dirty="0"/>
          </a:p>
          <a:p>
            <a:pPr>
              <a:lnSpc>
                <a:spcPct val="80000"/>
              </a:lnSpc>
            </a:pPr>
            <a:r>
              <a:rPr lang="en-US" sz="2300"/>
              <a:t>All </a:t>
            </a:r>
            <a:r>
              <a:rPr lang="en-US" sz="2300" smtClean="0"/>
              <a:t>excused absences </a:t>
            </a:r>
            <a:r>
              <a:rPr lang="en-US" sz="2300" dirty="0"/>
              <a:t>or non-dresses will result in a deduction of 10 points.  </a:t>
            </a:r>
            <a:endParaRPr lang="en-US" sz="2300" dirty="0" smtClean="0"/>
          </a:p>
          <a:p>
            <a:pPr marL="0" indent="0">
              <a:lnSpc>
                <a:spcPct val="80000"/>
              </a:lnSpc>
              <a:buNone/>
            </a:pPr>
            <a:endParaRPr lang="en-US" sz="2300" dirty="0" smtClean="0"/>
          </a:p>
          <a:p>
            <a:pPr>
              <a:lnSpc>
                <a:spcPct val="80000"/>
              </a:lnSpc>
            </a:pPr>
            <a:r>
              <a:rPr lang="en-US" sz="2300" dirty="0"/>
              <a:t>All non-dresses and/or absences </a:t>
            </a:r>
            <a:r>
              <a:rPr lang="en-US" sz="2300" b="1" u="sng" dirty="0"/>
              <a:t>must</a:t>
            </a:r>
            <a:r>
              <a:rPr lang="en-US" sz="2300" dirty="0"/>
              <a:t> be made up to earn back points.  Make up sessions are held every Wednesday morning and afternoon except early release days.  Morning sessions are held in Gym I from 7:30 – 8:00am and afternoon sessions are held at the track from 3:40 – 4:10pm.  YOU MUST BE ON TIME!  Make-ups consist of a jog/walk.</a:t>
            </a:r>
          </a:p>
          <a:p>
            <a:pPr>
              <a:lnSpc>
                <a:spcPct val="80000"/>
              </a:lnSpc>
            </a:pPr>
            <a:endParaRPr lang="en-US" sz="2300" b="1" dirty="0"/>
          </a:p>
          <a:p>
            <a:pPr>
              <a:lnSpc>
                <a:spcPct val="80000"/>
              </a:lnSpc>
              <a:buNone/>
            </a:pPr>
            <a:endParaRPr lang="en-US" b="1" dirty="0"/>
          </a:p>
        </p:txBody>
      </p:sp>
    </p:spTree>
    <p:extLst>
      <p:ext uri="{BB962C8B-B14F-4D97-AF65-F5344CB8AC3E}">
        <p14:creationId xmlns:p14="http://schemas.microsoft.com/office/powerpoint/2010/main" val="23762604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Make-up Policies continued…</a:t>
            </a:r>
            <a:endParaRPr lang="en-US" dirty="0"/>
          </a:p>
        </p:txBody>
      </p:sp>
      <p:sp>
        <p:nvSpPr>
          <p:cNvPr id="3" name="Content Placeholder 2"/>
          <p:cNvSpPr>
            <a:spLocks noGrp="1"/>
          </p:cNvSpPr>
          <p:nvPr>
            <p:ph idx="1"/>
          </p:nvPr>
        </p:nvSpPr>
        <p:spPr/>
        <p:txBody>
          <a:bodyPr/>
          <a:lstStyle/>
          <a:p>
            <a:r>
              <a:rPr lang="en-US" sz="2400" dirty="0"/>
              <a:t>Students who are injured for an extended period of time, must make up workout days by completing a paper that will be assigned to you as it pertains to you specific injury.  You MUST have a doctors note listing your restrictions and how long you will be unable to </a:t>
            </a:r>
            <a:r>
              <a:rPr lang="en-US" sz="2400" dirty="0" smtClean="0"/>
              <a:t>participate.</a:t>
            </a:r>
          </a:p>
          <a:p>
            <a:pPr marL="0" indent="0">
              <a:buNone/>
            </a:pPr>
            <a:endParaRPr lang="en-US" sz="2400" dirty="0" smtClean="0"/>
          </a:p>
          <a:p>
            <a:r>
              <a:rPr lang="en-US" sz="2400" dirty="0" smtClean="0"/>
              <a:t>Depending on the type of injury, the teacher will be to adapt workouts to meet the workout day requirements.  </a:t>
            </a:r>
            <a:endParaRPr lang="en-US" sz="2400" dirty="0"/>
          </a:p>
          <a:p>
            <a:endParaRPr lang="en-US" sz="2300" dirty="0"/>
          </a:p>
        </p:txBody>
      </p:sp>
    </p:spTree>
    <p:extLst>
      <p:ext uri="{BB962C8B-B14F-4D97-AF65-F5344CB8AC3E}">
        <p14:creationId xmlns:p14="http://schemas.microsoft.com/office/powerpoint/2010/main" val="241861681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Rectangle 9"/>
          <p:cNvSpPr>
            <a:spLocks noGrp="1" noChangeArrowheads="1"/>
          </p:cNvSpPr>
          <p:nvPr>
            <p:ph type="title"/>
          </p:nvPr>
        </p:nvSpPr>
        <p:spPr/>
        <p:txBody>
          <a:bodyPr/>
          <a:lstStyle/>
          <a:p>
            <a:r>
              <a:rPr lang="en-US"/>
              <a:t>Workout Day </a:t>
            </a:r>
            <a:r>
              <a:rPr lang="en-US" sz="2800"/>
              <a:t>cont’</a:t>
            </a:r>
          </a:p>
        </p:txBody>
      </p:sp>
      <p:sp>
        <p:nvSpPr>
          <p:cNvPr id="11274" name="Rectangle 10"/>
          <p:cNvSpPr>
            <a:spLocks noGrp="1" noChangeArrowheads="1"/>
          </p:cNvSpPr>
          <p:nvPr>
            <p:ph type="body" idx="1"/>
          </p:nvPr>
        </p:nvSpPr>
        <p:spPr/>
        <p:txBody>
          <a:bodyPr/>
          <a:lstStyle/>
          <a:p>
            <a:pPr>
              <a:lnSpc>
                <a:spcPct val="80000"/>
              </a:lnSpc>
            </a:pPr>
            <a:r>
              <a:rPr lang="en-US" sz="2400" dirty="0" smtClean="0"/>
              <a:t>Students </a:t>
            </a:r>
            <a:r>
              <a:rPr lang="en-US" sz="2400" dirty="0"/>
              <a:t>will be assigned a locker. Big lockers may only be used during your class period.  You must bring your own COMBINATION lock</a:t>
            </a:r>
            <a:r>
              <a:rPr lang="en-US" sz="2400" dirty="0" smtClean="0"/>
              <a:t>.</a:t>
            </a:r>
          </a:p>
          <a:p>
            <a:pPr marL="0" indent="0">
              <a:lnSpc>
                <a:spcPct val="80000"/>
              </a:lnSpc>
              <a:buNone/>
            </a:pPr>
            <a:r>
              <a:rPr lang="en-US" sz="2400" dirty="0" smtClean="0"/>
              <a:t>  </a:t>
            </a:r>
            <a:endParaRPr lang="en-US" sz="2400" dirty="0"/>
          </a:p>
          <a:p>
            <a:pPr>
              <a:lnSpc>
                <a:spcPct val="80000"/>
              </a:lnSpc>
            </a:pPr>
            <a:r>
              <a:rPr lang="en-US" sz="2400" dirty="0"/>
              <a:t>Students ARE NOT permitted to go to the vending machines at any time during class</a:t>
            </a:r>
            <a:r>
              <a:rPr lang="en-US" sz="2400" dirty="0" smtClean="0"/>
              <a:t>.</a:t>
            </a:r>
          </a:p>
          <a:p>
            <a:pPr marL="0" indent="0">
              <a:lnSpc>
                <a:spcPct val="80000"/>
              </a:lnSpc>
              <a:buNone/>
            </a:pPr>
            <a:endParaRPr lang="en-US" sz="2400" dirty="0"/>
          </a:p>
          <a:p>
            <a:pPr>
              <a:lnSpc>
                <a:spcPct val="80000"/>
              </a:lnSpc>
            </a:pPr>
            <a:r>
              <a:rPr lang="en-US" sz="2400" dirty="0"/>
              <a:t>Students will not be allowed back in the locker room once it has been locked</a:t>
            </a:r>
            <a:r>
              <a:rPr lang="en-US" sz="2400" dirty="0" smtClean="0"/>
              <a:t>.</a:t>
            </a:r>
          </a:p>
          <a:p>
            <a:pPr marL="0" indent="0">
              <a:lnSpc>
                <a:spcPct val="80000"/>
              </a:lnSpc>
              <a:buNone/>
            </a:pPr>
            <a:endParaRPr lang="en-US" sz="2400" dirty="0"/>
          </a:p>
          <a:p>
            <a:pPr>
              <a:lnSpc>
                <a:spcPct val="80000"/>
              </a:lnSpc>
            </a:pPr>
            <a:r>
              <a:rPr lang="en-US" sz="2400" dirty="0"/>
              <a:t>After dressing back in, students must be in the locker room or in one of the designated hallways until the bell rings.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343</TotalTime>
  <Words>494</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Verdana</vt:lpstr>
      <vt:lpstr>Wingdings</vt:lpstr>
      <vt:lpstr>Cliff</vt:lpstr>
      <vt:lpstr>iRespondQuestionMaster</vt:lpstr>
      <vt:lpstr>iRespondGraphMaster</vt:lpstr>
      <vt:lpstr>Personal Fitness </vt:lpstr>
      <vt:lpstr>Course Description: </vt:lpstr>
      <vt:lpstr>Textbook and Materials: </vt:lpstr>
      <vt:lpstr>Evaluation: </vt:lpstr>
      <vt:lpstr>CLASSROOM RULES </vt:lpstr>
      <vt:lpstr>Workout Day Policies  </vt:lpstr>
      <vt:lpstr>Make-Up Policies</vt:lpstr>
      <vt:lpstr>Make-up Policies continued…</vt:lpstr>
      <vt:lpstr>Workout Day cont’</vt:lpstr>
      <vt:lpstr>Dress Code:</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Fitness</dc:title>
  <dc:creator>Cobb County School District</dc:creator>
  <cp:lastModifiedBy>Steve Childers</cp:lastModifiedBy>
  <cp:revision>24</cp:revision>
  <dcterms:created xsi:type="dcterms:W3CDTF">2009-08-06T15:31:54Z</dcterms:created>
  <dcterms:modified xsi:type="dcterms:W3CDTF">2015-07-30T14:43:30Z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