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sldIdLst>
    <p:sldId id="267" r:id="rId4"/>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969633105"/>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2634204786"/>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AAFD3A9-FFD7-43BC-8319-96234CCBFF75}" type="datetimeFigureOut">
              <a:rPr lang="en-US" smtClean="0"/>
              <a:t>10/14/2013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F2199DA-B743-4D95-BA0D-4D0E4F7D9A8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F2199DA-B743-4D95-BA0D-4D0E4F7D9A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AFD3A9-FFD7-43BC-8319-96234CCBFF75}"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AFD3A9-FFD7-43BC-8319-96234CCBFF75}"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FD3A9-FFD7-43BC-8319-96234CCBFF75}"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2198448903"/>
      </p:ext>
    </p:extLst>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99DA-B743-4D95-BA0D-4D0E4F7D9A87}" type="slidenum">
              <a:rPr lang="en-US" smtClean="0"/>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969633105"/>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2198448903"/>
      </p:ext>
    </p:extLst>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70657866"/>
      </p:ext>
    </p:extLst>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240798593"/>
      </p:ext>
    </p:extLst>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1024315605"/>
      </p:ext>
    </p:extLst>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444511640"/>
      </p:ext>
    </p:extLst>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1171456473"/>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43869347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70657866"/>
      </p:ext>
    </p:extLst>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418470565"/>
      </p:ext>
    </p:extLst>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263420478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24079859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1024315605"/>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44451164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117145647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43869347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AFD3A9-FFD7-43BC-8319-96234CCBFF75}" type="datetimeFigureOut">
              <a:rPr lang="en-US" smtClean="0"/>
              <a:t>10/14/2013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F2199DA-B743-4D95-BA0D-4D0E4F7D9A87}" type="slidenum">
              <a:rPr lang="en-US" smtClean="0"/>
              <a:t>‹#›</a:t>
            </a:fld>
            <a:endParaRPr lang="en-US"/>
          </a:p>
        </p:txBody>
      </p:sp>
    </p:spTree>
    <p:extLst>
      <p:ext uri="{BB962C8B-B14F-4D97-AF65-F5344CB8AC3E}">
        <p14:creationId xmlns:p14="http://schemas.microsoft.com/office/powerpoint/2010/main" val="341847056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99736183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AFD3A9-FFD7-43BC-8319-96234CCBFF75}" type="datetimeFigureOut">
              <a:rPr lang="en-US" smtClean="0"/>
              <a:t>10/14/2013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F2199DA-B743-4D95-BA0D-4D0E4F7D9A8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9973618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1</a:t>
            </a:r>
            <a:br>
              <a:rPr lang="en-US" dirty="0" smtClean="0"/>
            </a:br>
            <a:r>
              <a:rPr lang="en-US" dirty="0" smtClean="0"/>
              <a:t>Understanding Health &amp; Wellness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6513291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5462080"/>
              </p:ext>
            </p:extLst>
          </p:nvPr>
        </p:nvGraphicFramePr>
        <p:xfrm>
          <a:off x="457200" y="685800"/>
          <a:ext cx="8229600" cy="5974080"/>
        </p:xfrm>
        <a:graphic>
          <a:graphicData uri="http://schemas.openxmlformats.org/drawingml/2006/table">
            <a:tbl>
              <a:tblPr>
                <a:tableStyleId>{5C22544A-7EE6-4342-B048-85BDC9FD1C3A}</a:tableStyleId>
              </a:tblPr>
              <a:tblGrid>
                <a:gridCol w="8229600"/>
              </a:tblGrid>
              <a:tr h="5105400">
                <a:tc>
                  <a:txBody>
                    <a:bodyPr/>
                    <a:lstStyle/>
                    <a:p>
                      <a:pPr marL="0" marR="0" algn="l">
                        <a:spcBef>
                          <a:spcPts val="0"/>
                        </a:spcBef>
                        <a:spcAft>
                          <a:spcPts val="0"/>
                        </a:spcAft>
                      </a:pPr>
                      <a:r>
                        <a:rPr lang="en-US" sz="2800" b="1" dirty="0">
                          <a:effectLst/>
                        </a:rPr>
                        <a:t>Lifestyle Factors </a:t>
                      </a:r>
                      <a:r>
                        <a:rPr lang="en-US" sz="2800" dirty="0">
                          <a:effectLst/>
                        </a:rPr>
                        <a:t>– the personal habits or behaviors related to the way a person lives.</a:t>
                      </a:r>
                    </a:p>
                    <a:p>
                      <a:pPr marL="0" marR="0" algn="l">
                        <a:spcBef>
                          <a:spcPts val="0"/>
                        </a:spcBef>
                        <a:spcAft>
                          <a:spcPts val="0"/>
                        </a:spcAft>
                      </a:pPr>
                      <a:r>
                        <a:rPr lang="en-US" sz="2800" dirty="0">
                          <a:effectLst/>
                        </a:rPr>
                        <a:t>Lifestyle factors that can improve a person’s level of health include</a:t>
                      </a:r>
                    </a:p>
                    <a:p>
                      <a:pPr marL="342900" marR="0" lvl="0" indent="-342900" algn="l">
                        <a:spcBef>
                          <a:spcPts val="0"/>
                        </a:spcBef>
                        <a:spcAft>
                          <a:spcPts val="0"/>
                        </a:spcAft>
                        <a:buFont typeface="Symbol"/>
                        <a:buChar char=""/>
                      </a:pPr>
                      <a:r>
                        <a:rPr lang="en-US" sz="2800" dirty="0">
                          <a:effectLst/>
                        </a:rPr>
                        <a:t>Getting eight hours of sleep each night</a:t>
                      </a:r>
                    </a:p>
                    <a:p>
                      <a:pPr marL="342900" marR="0" lvl="0" indent="-342900" algn="l">
                        <a:spcBef>
                          <a:spcPts val="0"/>
                        </a:spcBef>
                        <a:spcAft>
                          <a:spcPts val="0"/>
                        </a:spcAft>
                        <a:buFont typeface="Symbol"/>
                        <a:buChar char=""/>
                      </a:pPr>
                      <a:r>
                        <a:rPr lang="en-US" sz="2800" dirty="0">
                          <a:effectLst/>
                        </a:rPr>
                        <a:t>Starting each day with a healthy breakfast</a:t>
                      </a:r>
                    </a:p>
                    <a:p>
                      <a:pPr marL="342900" marR="0" lvl="0" indent="-342900" algn="l">
                        <a:spcBef>
                          <a:spcPts val="0"/>
                        </a:spcBef>
                        <a:spcAft>
                          <a:spcPts val="0"/>
                        </a:spcAft>
                        <a:buFont typeface="Symbol"/>
                        <a:buChar char=""/>
                      </a:pPr>
                      <a:r>
                        <a:rPr lang="en-US" sz="2800" dirty="0">
                          <a:effectLst/>
                        </a:rPr>
                        <a:t>Eating a variety of nutritious food each day</a:t>
                      </a:r>
                    </a:p>
                    <a:p>
                      <a:pPr marL="342900" marR="0" lvl="0" indent="-342900" algn="l">
                        <a:spcBef>
                          <a:spcPts val="0"/>
                        </a:spcBef>
                        <a:spcAft>
                          <a:spcPts val="0"/>
                        </a:spcAft>
                        <a:buFont typeface="Symbol"/>
                        <a:buChar char=""/>
                      </a:pPr>
                      <a:r>
                        <a:rPr lang="en-US" sz="2800" dirty="0">
                          <a:effectLst/>
                        </a:rPr>
                        <a:t>Being physically active for 30 to 60 minutes most days of the week</a:t>
                      </a:r>
                    </a:p>
                    <a:p>
                      <a:pPr marL="342900" marR="0" lvl="0" indent="-342900" algn="l">
                        <a:spcBef>
                          <a:spcPts val="0"/>
                        </a:spcBef>
                        <a:spcAft>
                          <a:spcPts val="0"/>
                        </a:spcAft>
                        <a:buFont typeface="Symbol"/>
                        <a:buChar char=""/>
                      </a:pPr>
                      <a:r>
                        <a:rPr lang="en-US" sz="2800" dirty="0">
                          <a:effectLst/>
                        </a:rPr>
                        <a:t>Maintaining a healthy weight</a:t>
                      </a:r>
                    </a:p>
                    <a:p>
                      <a:pPr marL="342900" marR="0" lvl="0" indent="-342900" algn="l">
                        <a:spcBef>
                          <a:spcPts val="0"/>
                        </a:spcBef>
                        <a:spcAft>
                          <a:spcPts val="0"/>
                        </a:spcAft>
                        <a:buFont typeface="Symbol"/>
                        <a:buChar char=""/>
                      </a:pPr>
                      <a:r>
                        <a:rPr lang="en-US" sz="2800" dirty="0">
                          <a:effectLst/>
                        </a:rPr>
                        <a:t>Abstaining from smoking or using other tobacco products</a:t>
                      </a:r>
                    </a:p>
                    <a:p>
                      <a:pPr marL="342900" marR="0" lvl="0" indent="-342900" algn="l">
                        <a:spcBef>
                          <a:spcPts val="0"/>
                        </a:spcBef>
                        <a:spcAft>
                          <a:spcPts val="0"/>
                        </a:spcAft>
                        <a:buFont typeface="Symbol"/>
                        <a:buChar char=""/>
                      </a:pPr>
                      <a:r>
                        <a:rPr lang="en-US" sz="2800" dirty="0">
                          <a:effectLst/>
                        </a:rPr>
                        <a:t>Abstaining from the use of alcohol and other drugs</a:t>
                      </a:r>
                      <a:endParaRPr lang="en-US" sz="28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373918643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4784996"/>
              </p:ext>
            </p:extLst>
          </p:nvPr>
        </p:nvGraphicFramePr>
        <p:xfrm>
          <a:off x="457200" y="533401"/>
          <a:ext cx="8229600" cy="6400800"/>
        </p:xfrm>
        <a:graphic>
          <a:graphicData uri="http://schemas.openxmlformats.org/drawingml/2006/table">
            <a:tbl>
              <a:tblPr>
                <a:tableStyleId>{5C22544A-7EE6-4342-B048-85BDC9FD1C3A}</a:tableStyleId>
              </a:tblPr>
              <a:tblGrid>
                <a:gridCol w="8229600"/>
              </a:tblGrid>
              <a:tr h="5410199">
                <a:tc>
                  <a:txBody>
                    <a:bodyPr/>
                    <a:lstStyle/>
                    <a:p>
                      <a:pPr marL="0" marR="0" algn="l">
                        <a:spcBef>
                          <a:spcPts val="0"/>
                        </a:spcBef>
                        <a:spcAft>
                          <a:spcPts val="0"/>
                        </a:spcAft>
                      </a:pPr>
                      <a:r>
                        <a:rPr lang="en-US" sz="2800" u="sng" dirty="0">
                          <a:effectLst/>
                        </a:rPr>
                        <a:t>LESSON 4:  PROMOTING HEALTH AND WELLNESS</a:t>
                      </a:r>
                      <a:endParaRPr lang="en-US" sz="2800" dirty="0">
                        <a:effectLst/>
                      </a:endParaRPr>
                    </a:p>
                    <a:p>
                      <a:pPr marL="0" marR="0" algn="l">
                        <a:spcBef>
                          <a:spcPts val="0"/>
                        </a:spcBef>
                        <a:spcAft>
                          <a:spcPts val="0"/>
                        </a:spcAft>
                      </a:pPr>
                      <a:r>
                        <a:rPr lang="en-US" sz="2800" dirty="0">
                          <a:effectLst/>
                        </a:rPr>
                        <a:t>The Importance of Health Education</a:t>
                      </a:r>
                    </a:p>
                    <a:p>
                      <a:pPr marL="0" marR="0" algn="l">
                        <a:spcBef>
                          <a:spcPts val="0"/>
                        </a:spcBef>
                        <a:spcAft>
                          <a:spcPts val="0"/>
                        </a:spcAft>
                      </a:pPr>
                      <a:r>
                        <a:rPr lang="en-US" sz="2800" dirty="0">
                          <a:effectLst/>
                        </a:rPr>
                        <a:t>Individual, family, community, and national health require planning and responsible behavior on everyone’s part.</a:t>
                      </a:r>
                    </a:p>
                    <a:p>
                      <a:pPr marL="0" marR="0" algn="l">
                        <a:spcBef>
                          <a:spcPts val="0"/>
                        </a:spcBef>
                        <a:spcAft>
                          <a:spcPts val="0"/>
                        </a:spcAft>
                      </a:pPr>
                      <a:r>
                        <a:rPr lang="en-US" sz="2800" dirty="0">
                          <a:effectLst/>
                        </a:rPr>
                        <a:t>Today, America spends </a:t>
                      </a:r>
                      <a:r>
                        <a:rPr lang="en-US" sz="2800" b="1" dirty="0">
                          <a:effectLst/>
                        </a:rPr>
                        <a:t>$2.3 trillion </a:t>
                      </a:r>
                      <a:r>
                        <a:rPr lang="en-US" sz="2800" dirty="0">
                          <a:effectLst/>
                        </a:rPr>
                        <a:t>each year on healthcare, or </a:t>
                      </a:r>
                      <a:r>
                        <a:rPr lang="en-US" sz="2800" b="1" dirty="0">
                          <a:effectLst/>
                        </a:rPr>
                        <a:t>$7,600 per person</a:t>
                      </a:r>
                      <a:r>
                        <a:rPr lang="en-US" sz="2800" dirty="0">
                          <a:effectLst/>
                        </a:rPr>
                        <a:t>.  Much of that expense could be avoided if people made healthier decisions about the way they live, adopted health promoting habits, and took responsibility for maintaining their wellness.</a:t>
                      </a:r>
                    </a:p>
                    <a:p>
                      <a:pPr marL="0" marR="0" algn="l">
                        <a:spcBef>
                          <a:spcPts val="0"/>
                        </a:spcBef>
                        <a:spcAft>
                          <a:spcPts val="0"/>
                        </a:spcAft>
                      </a:pPr>
                      <a:r>
                        <a:rPr lang="en-US" sz="2800" dirty="0">
                          <a:effectLst/>
                        </a:rPr>
                        <a:t>Health education includes providing accurate health information and teaching health skills to make healthy decisions.</a:t>
                      </a:r>
                      <a:endParaRPr lang="en-US" sz="28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344189022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58522548"/>
              </p:ext>
            </p:extLst>
          </p:nvPr>
        </p:nvGraphicFramePr>
        <p:xfrm>
          <a:off x="457200" y="533401"/>
          <a:ext cx="8229600" cy="6035040"/>
        </p:xfrm>
        <a:graphic>
          <a:graphicData uri="http://schemas.openxmlformats.org/drawingml/2006/table">
            <a:tbl>
              <a:tblPr>
                <a:tableStyleId>{5C22544A-7EE6-4342-B048-85BDC9FD1C3A}</a:tableStyleId>
              </a:tblPr>
              <a:tblGrid>
                <a:gridCol w="8229600"/>
              </a:tblGrid>
              <a:tr h="5486399">
                <a:tc>
                  <a:txBody>
                    <a:bodyPr/>
                    <a:lstStyle/>
                    <a:p>
                      <a:pPr marL="0" marR="0" algn="l">
                        <a:spcBef>
                          <a:spcPts val="0"/>
                        </a:spcBef>
                        <a:spcAft>
                          <a:spcPts val="0"/>
                        </a:spcAft>
                      </a:pPr>
                      <a:r>
                        <a:rPr lang="en-US" sz="1800" b="1" dirty="0" smtClean="0">
                          <a:effectLst/>
                        </a:rPr>
                        <a:t>Healthy People </a:t>
                      </a:r>
                      <a:r>
                        <a:rPr lang="en-US" sz="1800" dirty="0" smtClean="0">
                          <a:effectLst/>
                        </a:rPr>
                        <a:t>- a nationwide health promotion and disease prevention plan designed to serve as a guide for improving the health of all people in the United States.</a:t>
                      </a:r>
                    </a:p>
                    <a:p>
                      <a:pPr marL="0" marR="0" algn="l">
                        <a:spcBef>
                          <a:spcPts val="0"/>
                        </a:spcBef>
                        <a:spcAft>
                          <a:spcPts val="0"/>
                        </a:spcAft>
                      </a:pPr>
                      <a:r>
                        <a:rPr lang="en-US" sz="1800" dirty="0" smtClean="0">
                          <a:effectLst/>
                        </a:rPr>
                        <a:t>Goals of Healthy People (Established in 2010) with two general goals for the future:</a:t>
                      </a:r>
                    </a:p>
                    <a:p>
                      <a:pPr marL="342900" marR="0" lvl="0" indent="-342900" algn="l">
                        <a:spcBef>
                          <a:spcPts val="0"/>
                        </a:spcBef>
                        <a:spcAft>
                          <a:spcPts val="0"/>
                        </a:spcAft>
                        <a:buFont typeface="Symbol"/>
                        <a:buChar char=""/>
                      </a:pPr>
                      <a:r>
                        <a:rPr lang="en-US" sz="1800" dirty="0" smtClean="0">
                          <a:effectLst/>
                        </a:rPr>
                        <a:t>Increase the quality and length of a healthy life for all Americans.</a:t>
                      </a:r>
                    </a:p>
                    <a:p>
                      <a:pPr marL="342900" marR="0" lvl="0" indent="-342900" algn="l">
                        <a:spcBef>
                          <a:spcPts val="0"/>
                        </a:spcBef>
                        <a:spcAft>
                          <a:spcPts val="0"/>
                        </a:spcAft>
                        <a:buFont typeface="Symbol"/>
                        <a:buChar char=""/>
                      </a:pPr>
                      <a:r>
                        <a:rPr lang="en-US" sz="1800" dirty="0" smtClean="0">
                          <a:effectLst/>
                        </a:rPr>
                        <a:t>Remove differences in health outcomes that result from factors such as gender, race, education, disability and location.</a:t>
                      </a:r>
                    </a:p>
                    <a:p>
                      <a:pPr marL="0" marR="0" algn="l">
                        <a:spcBef>
                          <a:spcPts val="0"/>
                        </a:spcBef>
                        <a:spcAft>
                          <a:spcPts val="0"/>
                        </a:spcAft>
                      </a:pPr>
                      <a:endParaRPr lang="en-US" sz="1800" dirty="0" smtClean="0">
                        <a:effectLst/>
                      </a:endParaRPr>
                    </a:p>
                    <a:p>
                      <a:pPr marL="0" marR="0" algn="l">
                        <a:spcBef>
                          <a:spcPts val="0"/>
                        </a:spcBef>
                        <a:spcAft>
                          <a:spcPts val="0"/>
                        </a:spcAft>
                      </a:pPr>
                      <a:r>
                        <a:rPr lang="en-US" sz="1800" b="1" dirty="0" smtClean="0">
                          <a:effectLst/>
                        </a:rPr>
                        <a:t>Becoming Health Literate </a:t>
                      </a:r>
                      <a:r>
                        <a:rPr lang="en-US" sz="1800" dirty="0" smtClean="0">
                          <a:effectLst/>
                        </a:rPr>
                        <a:t>– to become an informed individual who can make sound health decisions, one must </a:t>
                      </a:r>
                    </a:p>
                    <a:p>
                      <a:pPr marL="342900" marR="0" lvl="0" indent="-342900" algn="l">
                        <a:spcBef>
                          <a:spcPts val="0"/>
                        </a:spcBef>
                        <a:spcAft>
                          <a:spcPts val="0"/>
                        </a:spcAft>
                        <a:buFont typeface="Symbol"/>
                        <a:buChar char=""/>
                      </a:pPr>
                      <a:r>
                        <a:rPr lang="en-US" sz="1800" dirty="0" smtClean="0">
                          <a:effectLst/>
                        </a:rPr>
                        <a:t>Know where to find health information</a:t>
                      </a:r>
                    </a:p>
                    <a:p>
                      <a:pPr marL="342900" marR="0" lvl="0" indent="-342900" algn="l">
                        <a:spcBef>
                          <a:spcPts val="0"/>
                        </a:spcBef>
                        <a:spcAft>
                          <a:spcPts val="0"/>
                        </a:spcAft>
                        <a:buFont typeface="Symbol"/>
                        <a:buChar char=""/>
                      </a:pPr>
                      <a:r>
                        <a:rPr lang="en-US" sz="1800" dirty="0" smtClean="0">
                          <a:effectLst/>
                        </a:rPr>
                        <a:t>Decide if the information is correct</a:t>
                      </a:r>
                    </a:p>
                    <a:p>
                      <a:pPr marL="342900" marR="0" lvl="0" indent="-342900" algn="l">
                        <a:spcBef>
                          <a:spcPts val="0"/>
                        </a:spcBef>
                        <a:spcAft>
                          <a:spcPts val="0"/>
                        </a:spcAft>
                        <a:buFont typeface="Symbol"/>
                        <a:buChar char=""/>
                      </a:pPr>
                      <a:r>
                        <a:rPr lang="en-US" sz="1800" dirty="0" smtClean="0">
                          <a:effectLst/>
                        </a:rPr>
                        <a:t>Assess the risks and benefits of treatment</a:t>
                      </a:r>
                    </a:p>
                    <a:p>
                      <a:pPr marL="342900" marR="0" lvl="0" indent="-342900" algn="l">
                        <a:spcBef>
                          <a:spcPts val="0"/>
                        </a:spcBef>
                        <a:spcAft>
                          <a:spcPts val="0"/>
                        </a:spcAft>
                        <a:buFont typeface="Symbol"/>
                        <a:buChar char=""/>
                      </a:pPr>
                      <a:r>
                        <a:rPr lang="en-US" sz="1800" dirty="0" smtClean="0">
                          <a:effectLst/>
                        </a:rPr>
                        <a:t>Figure out how much medicine to take</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effectLst/>
                        </a:rPr>
                        <a:t>Understand test results</a:t>
                      </a:r>
                    </a:p>
                    <a:p>
                      <a:pPr marL="0" marR="0" lvl="0" indent="0" algn="l" defTabSz="914400" rtl="0" eaLnBrk="1" fontAlgn="auto" latinLnBrk="0" hangingPunct="1">
                        <a:lnSpc>
                          <a:spcPct val="100000"/>
                        </a:lnSpc>
                        <a:spcBef>
                          <a:spcPts val="0"/>
                        </a:spcBef>
                        <a:spcAft>
                          <a:spcPts val="0"/>
                        </a:spcAft>
                        <a:buClrTx/>
                        <a:buSzTx/>
                        <a:buFont typeface="Symbol"/>
                        <a:buNone/>
                        <a:tabLst/>
                        <a:defRPr/>
                      </a:pPr>
                      <a:endParaRPr kumimoji="0" lang="en-US" sz="1800" b="1" i="0" u="none" strike="noStrike" cap="none" normalizeH="0" baseline="0" dirty="0" smtClean="0">
                        <a:ln>
                          <a:noFill/>
                        </a:ln>
                        <a:solidFill>
                          <a:schemeClr val="tx1"/>
                        </a:solidFill>
                        <a:effectLst/>
                        <a:latin typeface="Tunga" pitchFamily="34" charset="0"/>
                        <a:ea typeface="Times New Roman" pitchFamily="18" charset="0"/>
                        <a:cs typeface="Tunga" pitchFamily="34" charset="0"/>
                      </a:endParaRPr>
                    </a:p>
                    <a:p>
                      <a:pPr marL="0" marR="0" lvl="0" indent="0" algn="l" defTabSz="914400" rtl="0" eaLnBrk="1" fontAlgn="auto" latinLnBrk="0" hangingPunct="1">
                        <a:lnSpc>
                          <a:spcPct val="100000"/>
                        </a:lnSpc>
                        <a:spcBef>
                          <a:spcPts val="0"/>
                        </a:spcBef>
                        <a:spcAft>
                          <a:spcPts val="0"/>
                        </a:spcAft>
                        <a:buClrTx/>
                        <a:buSzTx/>
                        <a:buFont typeface="Symbol"/>
                        <a:buNone/>
                        <a:tabLst/>
                        <a:defRPr/>
                      </a:pPr>
                      <a:r>
                        <a:rPr kumimoji="0" lang="en-US" sz="1800" b="1" i="0" u="none" strike="noStrike" cap="none" normalizeH="0" baseline="0" dirty="0" smtClean="0">
                          <a:ln>
                            <a:noFill/>
                          </a:ln>
                          <a:solidFill>
                            <a:schemeClr val="tx1"/>
                          </a:solidFill>
                          <a:effectLst/>
                          <a:latin typeface="Tunga" pitchFamily="34" charset="0"/>
                          <a:ea typeface="Times New Roman" pitchFamily="18" charset="0"/>
                          <a:cs typeface="Tunga" pitchFamily="34" charset="0"/>
                        </a:rPr>
                        <a:t>Health Literacy</a:t>
                      </a:r>
                      <a:r>
                        <a:rPr kumimoji="0" lang="en-US" sz="1800" b="0" i="0" u="none" strike="noStrike" cap="none" normalizeH="0" baseline="0" dirty="0" smtClean="0">
                          <a:ln>
                            <a:noFill/>
                          </a:ln>
                          <a:solidFill>
                            <a:schemeClr val="tx1"/>
                          </a:solidFill>
                          <a:effectLst/>
                          <a:latin typeface="Tunga" pitchFamily="34" charset="0"/>
                          <a:ea typeface="Times New Roman" pitchFamily="18" charset="0"/>
                          <a:cs typeface="Tunga" pitchFamily="34" charset="0"/>
                        </a:rPr>
                        <a:t> – refers to a person’s capacity to learn about and understand basic health information and services, and to use these resources to promote one’s health and wellness.</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a:spcBef>
                          <a:spcPts val="0"/>
                        </a:spcBef>
                        <a:spcAft>
                          <a:spcPts val="0"/>
                        </a:spcAft>
                        <a:buFont typeface="Symbol"/>
                        <a:buChar char=""/>
                      </a:pPr>
                      <a:endParaRPr lang="en-US" sz="1800" dirty="0" smtClean="0">
                        <a:effectLst/>
                      </a:endParaRPr>
                    </a:p>
                    <a:p>
                      <a:pPr marL="342900" marR="0" lvl="0" indent="-342900" algn="l">
                        <a:spcBef>
                          <a:spcPts val="0"/>
                        </a:spcBef>
                        <a:spcAft>
                          <a:spcPts val="0"/>
                        </a:spcAft>
                        <a:buFont typeface="Symbol"/>
                        <a:buChar char=""/>
                      </a:pPr>
                      <a:endParaRPr lang="en-US" sz="1800" dirty="0" smtClean="0">
                        <a:effectLst/>
                        <a:latin typeface="Times New Roman"/>
                        <a:ea typeface="Times New Roman"/>
                      </a:endParaRPr>
                    </a:p>
                    <a:p>
                      <a:pPr marL="0" marR="0" lvl="0" indent="0" algn="l">
                        <a:spcBef>
                          <a:spcPts val="0"/>
                        </a:spcBef>
                        <a:spcAft>
                          <a:spcPts val="0"/>
                        </a:spcAft>
                        <a:buFont typeface="Symbol"/>
                        <a:buNone/>
                      </a:pPr>
                      <a:endParaRPr lang="en-US" sz="18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350989459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77785722"/>
              </p:ext>
            </p:extLst>
          </p:nvPr>
        </p:nvGraphicFramePr>
        <p:xfrm>
          <a:off x="457200" y="533400"/>
          <a:ext cx="8229600" cy="5974080"/>
        </p:xfrm>
        <a:graphic>
          <a:graphicData uri="http://schemas.openxmlformats.org/drawingml/2006/table">
            <a:tbl>
              <a:tblPr>
                <a:tableStyleId>{5C22544A-7EE6-4342-B048-85BDC9FD1C3A}</a:tableStyleId>
              </a:tblPr>
              <a:tblGrid>
                <a:gridCol w="8229600"/>
              </a:tblGrid>
              <a:tr h="5974080">
                <a:tc>
                  <a:txBody>
                    <a:bodyPr/>
                    <a:lstStyle/>
                    <a:p>
                      <a:pPr marL="0" marR="0" algn="l">
                        <a:spcBef>
                          <a:spcPts val="0"/>
                        </a:spcBef>
                        <a:spcAft>
                          <a:spcPts val="0"/>
                        </a:spcAft>
                      </a:pPr>
                      <a:r>
                        <a:rPr lang="en-US" sz="3200" u="sng" dirty="0">
                          <a:effectLst/>
                        </a:rPr>
                        <a:t>LESSON 1 : YOUR HEALTH AND YOU</a:t>
                      </a:r>
                      <a:endParaRPr lang="en-US" sz="3200" dirty="0">
                        <a:effectLst/>
                      </a:endParaRPr>
                    </a:p>
                    <a:p>
                      <a:pPr marL="0" marR="0" algn="l">
                        <a:spcBef>
                          <a:spcPts val="0"/>
                        </a:spcBef>
                        <a:spcAft>
                          <a:spcPts val="0"/>
                        </a:spcAft>
                      </a:pPr>
                      <a:r>
                        <a:rPr lang="en-US" sz="3200" u="sng" dirty="0">
                          <a:effectLst/>
                        </a:rPr>
                        <a:t>Take Charge of your Health</a:t>
                      </a:r>
                      <a:r>
                        <a:rPr lang="en-US" sz="3200" dirty="0">
                          <a:effectLst/>
                        </a:rPr>
                        <a:t> - You are responsible for your own health.</a:t>
                      </a:r>
                    </a:p>
                    <a:p>
                      <a:pPr marL="0" marR="0" algn="l">
                        <a:spcBef>
                          <a:spcPts val="0"/>
                        </a:spcBef>
                        <a:spcAft>
                          <a:spcPts val="0"/>
                        </a:spcAft>
                      </a:pPr>
                      <a:r>
                        <a:rPr lang="en-US" sz="3200" b="1" u="sng" dirty="0">
                          <a:effectLst/>
                        </a:rPr>
                        <a:t>Your Health Triangle</a:t>
                      </a:r>
                      <a:endParaRPr lang="en-US" sz="3200" b="1" dirty="0">
                        <a:effectLst/>
                      </a:endParaRPr>
                    </a:p>
                    <a:p>
                      <a:pPr marL="0" marR="0" algn="l">
                        <a:spcBef>
                          <a:spcPts val="0"/>
                        </a:spcBef>
                        <a:spcAft>
                          <a:spcPts val="0"/>
                        </a:spcAft>
                      </a:pPr>
                      <a:r>
                        <a:rPr lang="en-US" sz="3200" dirty="0">
                          <a:effectLst/>
                        </a:rPr>
                        <a:t>It’s important to balance your physical, mental/emotional, and social health.</a:t>
                      </a:r>
                    </a:p>
                    <a:p>
                      <a:pPr marL="0" marR="0" algn="l">
                        <a:spcBef>
                          <a:spcPts val="0"/>
                        </a:spcBef>
                        <a:spcAft>
                          <a:spcPts val="0"/>
                        </a:spcAft>
                      </a:pPr>
                      <a:r>
                        <a:rPr lang="en-US" sz="3200" dirty="0">
                          <a:effectLst/>
                        </a:rPr>
                        <a:t>When you are in good health, you have the energy to enjoy life and pursue your dreams.  The three areas of health include physical health, mental/emotional health and social health.</a:t>
                      </a:r>
                      <a:endParaRPr lang="en-US" sz="32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226915400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36459"/>
              </p:ext>
            </p:extLst>
          </p:nvPr>
        </p:nvGraphicFramePr>
        <p:xfrm>
          <a:off x="381000" y="76200"/>
          <a:ext cx="8305800" cy="6827520"/>
        </p:xfrm>
        <a:graphic>
          <a:graphicData uri="http://schemas.openxmlformats.org/drawingml/2006/table">
            <a:tbl>
              <a:tblPr>
                <a:tableStyleId>{5C22544A-7EE6-4342-B048-85BDC9FD1C3A}</a:tableStyleId>
              </a:tblPr>
              <a:tblGrid>
                <a:gridCol w="8305800"/>
              </a:tblGrid>
              <a:tr h="6477000">
                <a:tc>
                  <a:txBody>
                    <a:bodyPr/>
                    <a:lstStyle/>
                    <a:p>
                      <a:pPr marL="0" marR="0" algn="l">
                        <a:spcBef>
                          <a:spcPts val="0"/>
                        </a:spcBef>
                        <a:spcAft>
                          <a:spcPts val="0"/>
                        </a:spcAft>
                      </a:pPr>
                      <a:r>
                        <a:rPr lang="en-US" sz="2800" b="1" dirty="0">
                          <a:effectLst/>
                        </a:rPr>
                        <a:t>Physical Health </a:t>
                      </a:r>
                      <a:r>
                        <a:rPr lang="en-US" sz="2800" dirty="0">
                          <a:effectLst/>
                        </a:rPr>
                        <a:t>– Physical health is all about how well your body functions.  Having a high level of physical health means having enough energy to perform your daily activities, deal with everyday stresses, and avoid injuries.  </a:t>
                      </a:r>
                    </a:p>
                    <a:p>
                      <a:pPr marL="0" marR="0" algn="l">
                        <a:spcBef>
                          <a:spcPts val="0"/>
                        </a:spcBef>
                        <a:spcAft>
                          <a:spcPts val="0"/>
                        </a:spcAft>
                      </a:pPr>
                      <a:r>
                        <a:rPr lang="en-US" sz="2800" dirty="0">
                          <a:effectLst/>
                        </a:rPr>
                        <a:t>Five important actions you can take to keep a healthy body are</a:t>
                      </a:r>
                    </a:p>
                    <a:p>
                      <a:pPr marL="342900" marR="0" lvl="0" indent="-342900" algn="l">
                        <a:spcBef>
                          <a:spcPts val="0"/>
                        </a:spcBef>
                        <a:spcAft>
                          <a:spcPts val="0"/>
                        </a:spcAft>
                        <a:buFont typeface="Symbol"/>
                        <a:buChar char=""/>
                        <a:tabLst>
                          <a:tab pos="457200" algn="l"/>
                        </a:tabLst>
                      </a:pPr>
                      <a:r>
                        <a:rPr lang="en-US" sz="2800" dirty="0">
                          <a:effectLst/>
                        </a:rPr>
                        <a:t>Get eight to ten hours of sleep each night</a:t>
                      </a:r>
                    </a:p>
                    <a:p>
                      <a:pPr marL="342900" marR="0" lvl="0" indent="-342900" algn="l">
                        <a:spcBef>
                          <a:spcPts val="0"/>
                        </a:spcBef>
                        <a:spcAft>
                          <a:spcPts val="0"/>
                        </a:spcAft>
                        <a:buFont typeface="Symbol"/>
                        <a:buChar char=""/>
                        <a:tabLst>
                          <a:tab pos="457200" algn="l"/>
                        </a:tabLst>
                      </a:pPr>
                      <a:r>
                        <a:rPr lang="en-US" sz="2800" dirty="0">
                          <a:effectLst/>
                        </a:rPr>
                        <a:t>Eat nutritious meals and drink eight cups of water each day</a:t>
                      </a:r>
                    </a:p>
                    <a:p>
                      <a:pPr marL="342900" marR="0" lvl="0" indent="-342900" algn="l">
                        <a:spcBef>
                          <a:spcPts val="0"/>
                        </a:spcBef>
                        <a:spcAft>
                          <a:spcPts val="0"/>
                        </a:spcAft>
                        <a:buFont typeface="Symbol"/>
                        <a:buChar char=""/>
                        <a:tabLst>
                          <a:tab pos="457200" algn="l"/>
                        </a:tabLst>
                      </a:pPr>
                      <a:r>
                        <a:rPr lang="en-US" sz="2800" dirty="0">
                          <a:effectLst/>
                        </a:rPr>
                        <a:t>Engage in 30 to 60 minutes of physical activity each day</a:t>
                      </a:r>
                    </a:p>
                    <a:p>
                      <a:pPr marL="342900" marR="0" lvl="0" indent="-342900" algn="l">
                        <a:spcBef>
                          <a:spcPts val="0"/>
                        </a:spcBef>
                        <a:spcAft>
                          <a:spcPts val="0"/>
                        </a:spcAft>
                        <a:buFont typeface="Symbol"/>
                        <a:buChar char=""/>
                        <a:tabLst>
                          <a:tab pos="457200" algn="l"/>
                        </a:tabLst>
                      </a:pPr>
                      <a:r>
                        <a:rPr lang="en-US" sz="2800" dirty="0">
                          <a:effectLst/>
                        </a:rPr>
                        <a:t>Avoid the use of alcohol, tobacco and other drugs</a:t>
                      </a:r>
                    </a:p>
                    <a:p>
                      <a:pPr marL="342900" marR="0" lvl="0" indent="-342900" algn="l">
                        <a:spcBef>
                          <a:spcPts val="0"/>
                        </a:spcBef>
                        <a:spcAft>
                          <a:spcPts val="0"/>
                        </a:spcAft>
                        <a:buFont typeface="Symbol"/>
                        <a:buChar char=""/>
                        <a:tabLst>
                          <a:tab pos="457200" algn="l"/>
                        </a:tabLst>
                      </a:pPr>
                      <a:r>
                        <a:rPr lang="en-US" sz="2800" dirty="0">
                          <a:effectLst/>
                        </a:rPr>
                        <a:t>Bathe daily, and floss and brush your teeth every day</a:t>
                      </a:r>
                      <a:endParaRPr lang="en-US" sz="28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65486646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9703805"/>
              </p:ext>
            </p:extLst>
          </p:nvPr>
        </p:nvGraphicFramePr>
        <p:xfrm>
          <a:off x="533400" y="381000"/>
          <a:ext cx="8229600" cy="6400800"/>
        </p:xfrm>
        <a:graphic>
          <a:graphicData uri="http://schemas.openxmlformats.org/drawingml/2006/table">
            <a:tbl>
              <a:tblPr>
                <a:tableStyleId>{5C22544A-7EE6-4342-B048-85BDC9FD1C3A}</a:tableStyleId>
              </a:tblPr>
              <a:tblGrid>
                <a:gridCol w="8229600"/>
              </a:tblGrid>
              <a:tr h="5638799">
                <a:tc>
                  <a:txBody>
                    <a:bodyPr/>
                    <a:lstStyle/>
                    <a:p>
                      <a:pPr marL="0" marR="0" algn="l">
                        <a:spcBef>
                          <a:spcPts val="0"/>
                        </a:spcBef>
                        <a:spcAft>
                          <a:spcPts val="0"/>
                        </a:spcAft>
                      </a:pPr>
                      <a:r>
                        <a:rPr lang="en-US" sz="2800" b="1" dirty="0">
                          <a:effectLst/>
                        </a:rPr>
                        <a:t>Mental/Emotional Health </a:t>
                      </a:r>
                      <a:r>
                        <a:rPr lang="en-US" sz="2800" dirty="0">
                          <a:effectLst/>
                        </a:rPr>
                        <a:t>– Mental/emotional health is about your feelings and thoughts.  It is a reflection of how you feel about yourself.  </a:t>
                      </a:r>
                    </a:p>
                    <a:p>
                      <a:pPr marL="0" marR="0" algn="l">
                        <a:spcBef>
                          <a:spcPts val="0"/>
                        </a:spcBef>
                        <a:spcAft>
                          <a:spcPts val="0"/>
                        </a:spcAft>
                      </a:pPr>
                      <a:r>
                        <a:rPr lang="en-US" sz="2800" dirty="0">
                          <a:effectLst/>
                        </a:rPr>
                        <a:t>People who feel mentally and emotionally healthy</a:t>
                      </a:r>
                    </a:p>
                    <a:p>
                      <a:pPr marL="342900" marR="0" lvl="0" indent="-342900" algn="l">
                        <a:spcBef>
                          <a:spcPts val="0"/>
                        </a:spcBef>
                        <a:spcAft>
                          <a:spcPts val="0"/>
                        </a:spcAft>
                        <a:buFont typeface="Symbol"/>
                        <a:buChar char=""/>
                      </a:pPr>
                      <a:r>
                        <a:rPr lang="en-US" sz="2800" dirty="0">
                          <a:effectLst/>
                        </a:rPr>
                        <a:t>Enjoy challenges that help them grow</a:t>
                      </a:r>
                    </a:p>
                    <a:p>
                      <a:pPr marL="342900" marR="0" lvl="0" indent="-342900" algn="l">
                        <a:spcBef>
                          <a:spcPts val="0"/>
                        </a:spcBef>
                        <a:spcAft>
                          <a:spcPts val="0"/>
                        </a:spcAft>
                        <a:buFont typeface="Symbol"/>
                        <a:buChar char=""/>
                      </a:pPr>
                      <a:r>
                        <a:rPr lang="en-US" sz="2800" dirty="0">
                          <a:effectLst/>
                        </a:rPr>
                        <a:t>Accept responsibility for their actions</a:t>
                      </a:r>
                    </a:p>
                    <a:p>
                      <a:pPr marL="342900" marR="0" lvl="0" indent="-342900" algn="l">
                        <a:spcBef>
                          <a:spcPts val="0"/>
                        </a:spcBef>
                        <a:spcAft>
                          <a:spcPts val="0"/>
                        </a:spcAft>
                        <a:buFont typeface="Symbol"/>
                        <a:buChar char=""/>
                      </a:pPr>
                      <a:r>
                        <a:rPr lang="en-US" sz="2800" dirty="0">
                          <a:effectLst/>
                        </a:rPr>
                        <a:t>Have a sense of control over their lives</a:t>
                      </a:r>
                    </a:p>
                    <a:p>
                      <a:pPr marL="342900" marR="0" lvl="0" indent="-342900" algn="l">
                        <a:spcBef>
                          <a:spcPts val="0"/>
                        </a:spcBef>
                        <a:spcAft>
                          <a:spcPts val="0"/>
                        </a:spcAft>
                        <a:buFont typeface="Symbol"/>
                        <a:buChar char=""/>
                      </a:pPr>
                      <a:r>
                        <a:rPr lang="en-US" sz="2800" dirty="0">
                          <a:effectLst/>
                        </a:rPr>
                        <a:t>Can express their emotions in appropriate ways</a:t>
                      </a:r>
                    </a:p>
                    <a:p>
                      <a:pPr marL="342900" marR="0" lvl="0" indent="-342900" algn="l">
                        <a:spcBef>
                          <a:spcPts val="0"/>
                        </a:spcBef>
                        <a:spcAft>
                          <a:spcPts val="0"/>
                        </a:spcAft>
                        <a:buFont typeface="Symbol"/>
                        <a:buChar char=""/>
                      </a:pPr>
                      <a:r>
                        <a:rPr lang="en-US" sz="2800" dirty="0">
                          <a:effectLst/>
                        </a:rPr>
                        <a:t>Usually can deal with life’s stresses and frustrations</a:t>
                      </a:r>
                    </a:p>
                    <a:p>
                      <a:pPr marL="342900" marR="0" lvl="0" indent="-342900" algn="l">
                        <a:spcBef>
                          <a:spcPts val="0"/>
                        </a:spcBef>
                        <a:spcAft>
                          <a:spcPts val="0"/>
                        </a:spcAft>
                        <a:buFont typeface="Symbol"/>
                        <a:buChar char=""/>
                      </a:pPr>
                      <a:r>
                        <a:rPr lang="en-US" sz="2800" dirty="0">
                          <a:effectLst/>
                        </a:rPr>
                        <a:t>Generally have a positive outlook</a:t>
                      </a:r>
                    </a:p>
                    <a:p>
                      <a:pPr marL="342900" marR="0" lvl="0" indent="-342900" algn="l">
                        <a:spcBef>
                          <a:spcPts val="0"/>
                        </a:spcBef>
                        <a:spcAft>
                          <a:spcPts val="0"/>
                        </a:spcAft>
                        <a:buFont typeface="Symbol"/>
                        <a:buChar char=""/>
                      </a:pPr>
                      <a:r>
                        <a:rPr lang="en-US" sz="2800" dirty="0">
                          <a:effectLst/>
                        </a:rPr>
                        <a:t>Make thoughtful and responsible decisions</a:t>
                      </a:r>
                    </a:p>
                    <a:p>
                      <a:pPr marL="0" marR="0" algn="l">
                        <a:spcBef>
                          <a:spcPts val="0"/>
                        </a:spcBef>
                        <a:spcAft>
                          <a:spcPts val="0"/>
                        </a:spcAft>
                      </a:pPr>
                      <a:r>
                        <a:rPr lang="en-US" sz="2800" b="1" dirty="0">
                          <a:effectLst/>
                        </a:rPr>
                        <a:t>Spiritual Health </a:t>
                      </a:r>
                      <a:r>
                        <a:rPr lang="en-US" sz="2800" dirty="0">
                          <a:effectLst/>
                        </a:rPr>
                        <a:t>– Mental health also includes spiritual health, a deep seeded sense of meaning and purpose in life.</a:t>
                      </a:r>
                      <a:endParaRPr lang="en-US" sz="28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137913070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68850896"/>
              </p:ext>
            </p:extLst>
          </p:nvPr>
        </p:nvGraphicFramePr>
        <p:xfrm>
          <a:off x="457200" y="304801"/>
          <a:ext cx="8229600" cy="6096000"/>
        </p:xfrm>
        <a:graphic>
          <a:graphicData uri="http://schemas.openxmlformats.org/drawingml/2006/table">
            <a:tbl>
              <a:tblPr>
                <a:tableStyleId>{5C22544A-7EE6-4342-B048-85BDC9FD1C3A}</a:tableStyleId>
              </a:tblPr>
              <a:tblGrid>
                <a:gridCol w="8229600"/>
              </a:tblGrid>
              <a:tr h="5867399">
                <a:tc>
                  <a:txBody>
                    <a:bodyPr/>
                    <a:lstStyle/>
                    <a:p>
                      <a:pPr marL="0" marR="0" algn="l">
                        <a:spcBef>
                          <a:spcPts val="0"/>
                        </a:spcBef>
                        <a:spcAft>
                          <a:spcPts val="0"/>
                        </a:spcAft>
                      </a:pPr>
                      <a:r>
                        <a:rPr lang="en-US" sz="4000" b="1" dirty="0">
                          <a:effectLst/>
                        </a:rPr>
                        <a:t>Social Health </a:t>
                      </a:r>
                      <a:r>
                        <a:rPr lang="en-US" sz="4000" dirty="0">
                          <a:effectLst/>
                        </a:rPr>
                        <a:t>– Getting along with others, also known as social health, is as important to your overall health and wellness as having a fit body and mind.</a:t>
                      </a:r>
                    </a:p>
                    <a:p>
                      <a:pPr marL="0" marR="0" algn="l">
                        <a:spcBef>
                          <a:spcPts val="0"/>
                        </a:spcBef>
                        <a:spcAft>
                          <a:spcPts val="0"/>
                        </a:spcAft>
                      </a:pPr>
                      <a:r>
                        <a:rPr lang="en-US" sz="4000" b="1" u="sng" dirty="0">
                          <a:effectLst/>
                        </a:rPr>
                        <a:t>Keeping a Balance</a:t>
                      </a:r>
                      <a:r>
                        <a:rPr lang="en-US" sz="4000" b="1" dirty="0">
                          <a:effectLst/>
                        </a:rPr>
                        <a:t> </a:t>
                      </a:r>
                      <a:r>
                        <a:rPr lang="en-US" sz="4000" dirty="0">
                          <a:effectLst/>
                        </a:rPr>
                        <a:t>- when your health triangle is balanced, you have a high degree of wellness, an overall state of well being or total health</a:t>
                      </a:r>
                      <a:endParaRPr lang="en-US" sz="40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37918411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3224270"/>
              </p:ext>
            </p:extLst>
          </p:nvPr>
        </p:nvGraphicFramePr>
        <p:xfrm>
          <a:off x="457200" y="304801"/>
          <a:ext cx="8229600" cy="6035040"/>
        </p:xfrm>
        <a:graphic>
          <a:graphicData uri="http://schemas.openxmlformats.org/drawingml/2006/table">
            <a:tbl>
              <a:tblPr>
                <a:tableStyleId>{5C22544A-7EE6-4342-B048-85BDC9FD1C3A}</a:tableStyleId>
              </a:tblPr>
              <a:tblGrid>
                <a:gridCol w="8229600"/>
              </a:tblGrid>
              <a:tr h="5257799">
                <a:tc>
                  <a:txBody>
                    <a:bodyPr/>
                    <a:lstStyle/>
                    <a:p>
                      <a:pPr marL="0" marR="0" algn="l">
                        <a:spcBef>
                          <a:spcPts val="0"/>
                        </a:spcBef>
                        <a:spcAft>
                          <a:spcPts val="0"/>
                        </a:spcAft>
                      </a:pPr>
                      <a:r>
                        <a:rPr lang="en-US" sz="2200" b="1" dirty="0">
                          <a:effectLst/>
                        </a:rPr>
                        <a:t>The Health Continuum</a:t>
                      </a:r>
                    </a:p>
                    <a:p>
                      <a:pPr marL="0" marR="0" algn="l">
                        <a:spcBef>
                          <a:spcPts val="0"/>
                        </a:spcBef>
                        <a:spcAft>
                          <a:spcPts val="0"/>
                        </a:spcAft>
                      </a:pPr>
                      <a:r>
                        <a:rPr lang="en-US" sz="2200" dirty="0">
                          <a:effectLst/>
                        </a:rPr>
                        <a:t>Your health and wellness are always changing.  For instance, you may feel great one day and catch a cold the next.  Your health at any moment can be seen as a point along a continuum, or sliding scale.  The continuum spans the complete range of health, from a loss of health and wellness at one end to high level wellness at the other.</a:t>
                      </a:r>
                    </a:p>
                    <a:p>
                      <a:pPr marL="0" marR="0" algn="l">
                        <a:spcBef>
                          <a:spcPts val="0"/>
                        </a:spcBef>
                        <a:spcAft>
                          <a:spcPts val="0"/>
                        </a:spcAft>
                      </a:pPr>
                      <a:r>
                        <a:rPr lang="en-US" sz="2200" dirty="0">
                          <a:effectLst/>
                        </a:rPr>
                        <a:t> </a:t>
                      </a:r>
                    </a:p>
                    <a:p>
                      <a:pPr marL="0" marR="0" algn="l">
                        <a:spcBef>
                          <a:spcPts val="0"/>
                        </a:spcBef>
                        <a:spcAft>
                          <a:spcPts val="0"/>
                        </a:spcAft>
                      </a:pPr>
                      <a:r>
                        <a:rPr lang="en-US" sz="2200" dirty="0">
                          <a:effectLst/>
                        </a:rPr>
                        <a:t> </a:t>
                      </a:r>
                    </a:p>
                    <a:p>
                      <a:pPr marL="228600" marR="0" algn="l">
                        <a:spcBef>
                          <a:spcPts val="0"/>
                        </a:spcBef>
                        <a:spcAft>
                          <a:spcPts val="0"/>
                        </a:spcAft>
                      </a:pPr>
                      <a:r>
                        <a:rPr lang="en-US" sz="2200" dirty="0">
                          <a:effectLst/>
                        </a:rPr>
                        <a:t> </a:t>
                      </a:r>
                    </a:p>
                    <a:p>
                      <a:pPr marL="0" marR="0" algn="l">
                        <a:spcBef>
                          <a:spcPts val="0"/>
                        </a:spcBef>
                        <a:spcAft>
                          <a:spcPts val="0"/>
                        </a:spcAft>
                      </a:pPr>
                      <a:r>
                        <a:rPr lang="en-US" sz="2200" dirty="0">
                          <a:effectLst/>
                        </a:rPr>
                        <a:t> </a:t>
                      </a:r>
                    </a:p>
                    <a:p>
                      <a:pPr marL="0" marR="0" algn="l">
                        <a:spcBef>
                          <a:spcPts val="0"/>
                        </a:spcBef>
                        <a:spcAft>
                          <a:spcPts val="0"/>
                        </a:spcAft>
                      </a:pPr>
                      <a:r>
                        <a:rPr lang="en-US" sz="2200" dirty="0">
                          <a:effectLst/>
                        </a:rPr>
                        <a:t> </a:t>
                      </a:r>
                    </a:p>
                    <a:p>
                      <a:pPr marL="0" marR="0" algn="l">
                        <a:spcBef>
                          <a:spcPts val="0"/>
                        </a:spcBef>
                        <a:spcAft>
                          <a:spcPts val="0"/>
                        </a:spcAft>
                      </a:pPr>
                      <a:r>
                        <a:rPr lang="en-US" sz="2200" dirty="0">
                          <a:effectLst/>
                        </a:rPr>
                        <a:t/>
                      </a:r>
                      <a:br>
                        <a:rPr lang="en-US" sz="2200" dirty="0">
                          <a:effectLst/>
                        </a:rPr>
                      </a:br>
                      <a:r>
                        <a:rPr lang="en-US" sz="2200" dirty="0">
                          <a:effectLst/>
                        </a:rPr>
                        <a:t>As you mature, your position on the continuum continues to change.  Many Americans, unfortunately, start moving toward the lower end of the continuum.  One half of all American adults live with a chronic disease, an ongoing condition or illness such as heart disease, obesity, and cancer.  </a:t>
                      </a:r>
                      <a:endParaRPr lang="en-US" sz="2200" dirty="0">
                        <a:effectLst/>
                        <a:latin typeface="Times New Roman"/>
                        <a:ea typeface="Times New Roman"/>
                      </a:endParaRPr>
                    </a:p>
                  </a:txBody>
                  <a:tcPr marL="114300" marR="114300" marT="0" marB="0"/>
                </a:tc>
              </a:tr>
            </a:tbl>
          </a:graphicData>
        </a:graphic>
      </p:graphicFrame>
      <p:sp>
        <p:nvSpPr>
          <p:cNvPr id="3" name="AutoShape 1"/>
          <p:cNvSpPr>
            <a:spLocks noChangeArrowheads="1"/>
          </p:cNvSpPr>
          <p:nvPr/>
        </p:nvSpPr>
        <p:spPr bwMode="auto">
          <a:xfrm>
            <a:off x="1981200" y="2725882"/>
            <a:ext cx="4800600" cy="931718"/>
          </a:xfrm>
          <a:prstGeom prst="leftRightArrow">
            <a:avLst>
              <a:gd name="adj1" fmla="val 50000"/>
              <a:gd name="adj2" fmla="val 10289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188811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11408572"/>
              </p:ext>
            </p:extLst>
          </p:nvPr>
        </p:nvGraphicFramePr>
        <p:xfrm>
          <a:off x="457200" y="381000"/>
          <a:ext cx="8229600" cy="6400800"/>
        </p:xfrm>
        <a:graphic>
          <a:graphicData uri="http://schemas.openxmlformats.org/drawingml/2006/table">
            <a:tbl>
              <a:tblPr>
                <a:tableStyleId>{5C22544A-7EE6-4342-B048-85BDC9FD1C3A}</a:tableStyleId>
              </a:tblPr>
              <a:tblGrid>
                <a:gridCol w="8229600"/>
              </a:tblGrid>
              <a:tr h="5562599">
                <a:tc>
                  <a:txBody>
                    <a:bodyPr/>
                    <a:lstStyle/>
                    <a:p>
                      <a:pPr marL="0" marR="0" algn="l">
                        <a:spcBef>
                          <a:spcPts val="0"/>
                        </a:spcBef>
                        <a:spcAft>
                          <a:spcPts val="0"/>
                        </a:spcAft>
                      </a:pPr>
                      <a:r>
                        <a:rPr lang="en-US" sz="2000" b="1" u="sng" dirty="0">
                          <a:effectLst/>
                        </a:rPr>
                        <a:t>LESSON 2 : WHAT AFFECTS YOUR HEALTH </a:t>
                      </a:r>
                      <a:endParaRPr lang="en-US" sz="2000" b="1" dirty="0">
                        <a:effectLst/>
                      </a:endParaRPr>
                    </a:p>
                    <a:p>
                      <a:pPr marL="0" marR="0" algn="l">
                        <a:spcBef>
                          <a:spcPts val="0"/>
                        </a:spcBef>
                        <a:spcAft>
                          <a:spcPts val="0"/>
                        </a:spcAft>
                      </a:pPr>
                      <a:r>
                        <a:rPr lang="en-US" sz="2000" dirty="0">
                          <a:effectLst/>
                        </a:rPr>
                        <a:t>Heredity, environment, attitude, behavior, media, and technology can all influence your health.</a:t>
                      </a:r>
                    </a:p>
                    <a:p>
                      <a:pPr marL="0" marR="0" algn="l">
                        <a:spcBef>
                          <a:spcPts val="0"/>
                        </a:spcBef>
                        <a:spcAft>
                          <a:spcPts val="0"/>
                        </a:spcAft>
                      </a:pPr>
                      <a:r>
                        <a:rPr lang="en-US" sz="2000" dirty="0">
                          <a:effectLst/>
                        </a:rPr>
                        <a:t>Heredity – Your heredity refers to all the traits that were biologically passed on to you from your parents.  </a:t>
                      </a:r>
                    </a:p>
                    <a:p>
                      <a:pPr marL="0" marR="0" algn="l">
                        <a:spcBef>
                          <a:spcPts val="0"/>
                        </a:spcBef>
                        <a:spcAft>
                          <a:spcPts val="0"/>
                        </a:spcAft>
                      </a:pPr>
                      <a:r>
                        <a:rPr lang="en-US" sz="2000" dirty="0">
                          <a:effectLst/>
                        </a:rPr>
                        <a:t>Environment – Your environment is the sum of your surroundings, including the physical places in which you live and the people who make up your world.</a:t>
                      </a:r>
                    </a:p>
                    <a:p>
                      <a:pPr marL="457200" marR="0" algn="l">
                        <a:spcBef>
                          <a:spcPts val="0"/>
                        </a:spcBef>
                        <a:spcAft>
                          <a:spcPts val="0"/>
                        </a:spcAft>
                      </a:pPr>
                      <a:r>
                        <a:rPr lang="en-US" sz="2000" dirty="0">
                          <a:effectLst/>
                        </a:rPr>
                        <a:t>Physical environment – some environmental factors that can affect your health include</a:t>
                      </a:r>
                    </a:p>
                    <a:p>
                      <a:pPr marL="342900" marR="0" lvl="0" indent="-342900" algn="l">
                        <a:spcBef>
                          <a:spcPts val="0"/>
                        </a:spcBef>
                        <a:spcAft>
                          <a:spcPts val="0"/>
                        </a:spcAft>
                        <a:buFont typeface="Symbol"/>
                        <a:buChar char=""/>
                      </a:pPr>
                      <a:r>
                        <a:rPr lang="en-US" sz="2000" dirty="0">
                          <a:effectLst/>
                        </a:rPr>
                        <a:t>Neighborhood and school safety</a:t>
                      </a:r>
                    </a:p>
                    <a:p>
                      <a:pPr marL="342900" marR="0" lvl="0" indent="-342900" algn="l">
                        <a:spcBef>
                          <a:spcPts val="0"/>
                        </a:spcBef>
                        <a:spcAft>
                          <a:spcPts val="0"/>
                        </a:spcAft>
                        <a:buFont typeface="Symbol"/>
                        <a:buChar char=""/>
                      </a:pPr>
                      <a:r>
                        <a:rPr lang="en-US" sz="2000" dirty="0">
                          <a:effectLst/>
                        </a:rPr>
                        <a:t>Air and water quality</a:t>
                      </a:r>
                    </a:p>
                    <a:p>
                      <a:pPr marL="342900" marR="0" lvl="0" indent="-342900" algn="l">
                        <a:spcBef>
                          <a:spcPts val="0"/>
                        </a:spcBef>
                        <a:spcAft>
                          <a:spcPts val="0"/>
                        </a:spcAft>
                        <a:buFont typeface="Symbol"/>
                        <a:buChar char=""/>
                      </a:pPr>
                      <a:r>
                        <a:rPr lang="en-US" sz="2000" dirty="0">
                          <a:effectLst/>
                        </a:rPr>
                        <a:t>Availability of parks, recreational facilities, and libraries</a:t>
                      </a:r>
                    </a:p>
                    <a:p>
                      <a:pPr marL="342900" marR="0" lvl="0" indent="-342900" algn="l">
                        <a:spcBef>
                          <a:spcPts val="0"/>
                        </a:spcBef>
                        <a:spcAft>
                          <a:spcPts val="0"/>
                        </a:spcAft>
                        <a:buFont typeface="Symbol"/>
                        <a:buChar char=""/>
                      </a:pPr>
                      <a:r>
                        <a:rPr lang="en-US" sz="2000" dirty="0">
                          <a:effectLst/>
                        </a:rPr>
                        <a:t>Access to medical care</a:t>
                      </a:r>
                    </a:p>
                    <a:p>
                      <a:pPr marL="501015" marR="0" algn="l">
                        <a:spcBef>
                          <a:spcPts val="0"/>
                        </a:spcBef>
                        <a:spcAft>
                          <a:spcPts val="0"/>
                        </a:spcAft>
                      </a:pPr>
                      <a:r>
                        <a:rPr lang="en-US" sz="2000" b="1" dirty="0">
                          <a:effectLst/>
                        </a:rPr>
                        <a:t>Social environment </a:t>
                      </a:r>
                      <a:r>
                        <a:rPr lang="en-US" sz="2000" dirty="0">
                          <a:effectLst/>
                        </a:rPr>
                        <a:t>– your social environment is made up of all the people around you, including your family and peers.  Your peers, people of the same age who share similar interests, also include your friends.</a:t>
                      </a:r>
                    </a:p>
                    <a:p>
                      <a:pPr marL="501015" marR="0" algn="l">
                        <a:spcBef>
                          <a:spcPts val="0"/>
                        </a:spcBef>
                        <a:spcAft>
                          <a:spcPts val="0"/>
                        </a:spcAft>
                      </a:pPr>
                      <a:r>
                        <a:rPr lang="en-US" sz="2000" b="1" dirty="0">
                          <a:effectLst/>
                        </a:rPr>
                        <a:t>Culture</a:t>
                      </a:r>
                      <a:r>
                        <a:rPr lang="en-US" sz="2000" dirty="0">
                          <a:effectLst/>
                        </a:rPr>
                        <a:t> – Culture refers to the collective beliefs, customs, and behaviors of a group.  This group may be an ethnic group, a community, a nation, or a specific part of the world.</a:t>
                      </a:r>
                      <a:endParaRPr lang="en-US" sz="20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68994821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494105"/>
              </p:ext>
            </p:extLst>
          </p:nvPr>
        </p:nvGraphicFramePr>
        <p:xfrm>
          <a:off x="457200" y="381001"/>
          <a:ext cx="8229600" cy="5943599"/>
        </p:xfrm>
        <a:graphic>
          <a:graphicData uri="http://schemas.openxmlformats.org/drawingml/2006/table">
            <a:tbl>
              <a:tblPr>
                <a:tableStyleId>{5C22544A-7EE6-4342-B048-85BDC9FD1C3A}</a:tableStyleId>
              </a:tblPr>
              <a:tblGrid>
                <a:gridCol w="8229600"/>
              </a:tblGrid>
              <a:tr h="5943599">
                <a:tc>
                  <a:txBody>
                    <a:bodyPr/>
                    <a:lstStyle/>
                    <a:p>
                      <a:pPr marL="0" marR="0" algn="l">
                        <a:spcBef>
                          <a:spcPts val="0"/>
                        </a:spcBef>
                        <a:spcAft>
                          <a:spcPts val="0"/>
                        </a:spcAft>
                      </a:pPr>
                      <a:r>
                        <a:rPr lang="en-US" sz="2400" b="1" dirty="0">
                          <a:effectLst/>
                        </a:rPr>
                        <a:t>Attitude</a:t>
                      </a:r>
                      <a:r>
                        <a:rPr lang="en-US" sz="2400" dirty="0">
                          <a:effectLst/>
                        </a:rPr>
                        <a:t> – Your attitude, or the way you view situations, can have a big effect on your health.  If you believe that adopting healthful habits will influence your health in positive ways, then you are more likely to make the decision to practice them.</a:t>
                      </a:r>
                    </a:p>
                    <a:p>
                      <a:pPr marL="0" marR="0" algn="l">
                        <a:spcBef>
                          <a:spcPts val="0"/>
                        </a:spcBef>
                        <a:spcAft>
                          <a:spcPts val="0"/>
                        </a:spcAft>
                      </a:pPr>
                      <a:r>
                        <a:rPr lang="en-US" sz="2400" dirty="0">
                          <a:effectLst/>
                        </a:rPr>
                        <a:t>Behavior – You have total control over your own behaviors.  You can choose to avoid high risk behaviors in favor of healthful behaviors.</a:t>
                      </a:r>
                    </a:p>
                    <a:p>
                      <a:pPr marL="0" marR="0" algn="l">
                        <a:spcBef>
                          <a:spcPts val="0"/>
                        </a:spcBef>
                        <a:spcAft>
                          <a:spcPts val="0"/>
                        </a:spcAft>
                      </a:pPr>
                      <a:r>
                        <a:rPr lang="en-US" sz="2400" b="1" dirty="0">
                          <a:effectLst/>
                        </a:rPr>
                        <a:t>Media and Technology </a:t>
                      </a:r>
                      <a:r>
                        <a:rPr lang="en-US" sz="2400" dirty="0">
                          <a:effectLst/>
                        </a:rPr>
                        <a:t>– Every day you encounter one of the most powerful influences on your health – the media.   Media are the various methods for communicating information. This content is delivered via technology, such as radio, television, and the internet, and through print media, like newspapers and magazines.  The constant presence of media messages has a significant influence on your decisions.</a:t>
                      </a:r>
                      <a:endParaRPr lang="en-US" sz="24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1449493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40896932"/>
              </p:ext>
            </p:extLst>
          </p:nvPr>
        </p:nvGraphicFramePr>
        <p:xfrm>
          <a:off x="457200" y="685801"/>
          <a:ext cx="8229600" cy="5486400"/>
        </p:xfrm>
        <a:graphic>
          <a:graphicData uri="http://schemas.openxmlformats.org/drawingml/2006/table">
            <a:tbl>
              <a:tblPr>
                <a:tableStyleId>{5C22544A-7EE6-4342-B048-85BDC9FD1C3A}</a:tableStyleId>
              </a:tblPr>
              <a:tblGrid>
                <a:gridCol w="8229600"/>
              </a:tblGrid>
              <a:tr h="5410199">
                <a:tc>
                  <a:txBody>
                    <a:bodyPr/>
                    <a:lstStyle/>
                    <a:p>
                      <a:pPr marL="0" marR="0" algn="l">
                        <a:spcBef>
                          <a:spcPts val="0"/>
                        </a:spcBef>
                        <a:spcAft>
                          <a:spcPts val="0"/>
                        </a:spcAft>
                      </a:pPr>
                      <a:r>
                        <a:rPr lang="en-US" sz="2000" u="sng" dirty="0">
                          <a:effectLst/>
                        </a:rPr>
                        <a:t>LESSON 3:  HEALTH RISKS AND YOUR BEHAVIOR</a:t>
                      </a:r>
                      <a:endParaRPr lang="en-US" sz="2000" dirty="0">
                        <a:effectLst/>
                      </a:endParaRPr>
                    </a:p>
                    <a:p>
                      <a:pPr marL="0" marR="0" algn="l">
                        <a:spcBef>
                          <a:spcPts val="0"/>
                        </a:spcBef>
                        <a:spcAft>
                          <a:spcPts val="0"/>
                        </a:spcAft>
                      </a:pPr>
                      <a:r>
                        <a:rPr lang="en-US" sz="2000" dirty="0">
                          <a:effectLst/>
                        </a:rPr>
                        <a:t>Risk Behaviors are actions that can potentially threaten your health or the health of others.</a:t>
                      </a:r>
                    </a:p>
                    <a:p>
                      <a:pPr marL="0" marR="0" algn="l">
                        <a:spcBef>
                          <a:spcPts val="0"/>
                        </a:spcBef>
                        <a:spcAft>
                          <a:spcPts val="0"/>
                        </a:spcAft>
                      </a:pPr>
                      <a:r>
                        <a:rPr lang="en-US" sz="2000" b="1" u="sng" dirty="0">
                          <a:effectLst/>
                        </a:rPr>
                        <a:t>Recognizing Risk Behaviors</a:t>
                      </a:r>
                      <a:r>
                        <a:rPr lang="en-US" sz="2000" b="1" dirty="0">
                          <a:effectLst/>
                        </a:rPr>
                        <a:t> </a:t>
                      </a:r>
                      <a:r>
                        <a:rPr lang="en-US" sz="2000" dirty="0">
                          <a:effectLst/>
                        </a:rPr>
                        <a:t>– the Center for Disease Control and Prevention (CDC) has identified six risk behaviors that account for most of the deaths and disability among young people under age 24.</a:t>
                      </a:r>
                    </a:p>
                    <a:p>
                      <a:pPr marL="342900" marR="0" lvl="0" indent="-342900" algn="l">
                        <a:spcBef>
                          <a:spcPts val="0"/>
                        </a:spcBef>
                        <a:spcAft>
                          <a:spcPts val="0"/>
                        </a:spcAft>
                        <a:buFont typeface="Symbol"/>
                        <a:buChar char=""/>
                      </a:pPr>
                      <a:r>
                        <a:rPr lang="en-US" sz="2000" dirty="0">
                          <a:effectLst/>
                        </a:rPr>
                        <a:t>Tobacco use</a:t>
                      </a:r>
                    </a:p>
                    <a:p>
                      <a:pPr marL="342900" marR="0" lvl="0" indent="-342900" algn="l">
                        <a:spcBef>
                          <a:spcPts val="0"/>
                        </a:spcBef>
                        <a:spcAft>
                          <a:spcPts val="0"/>
                        </a:spcAft>
                        <a:buFont typeface="Symbol"/>
                        <a:buChar char=""/>
                      </a:pPr>
                      <a:r>
                        <a:rPr lang="en-US" sz="2000" dirty="0">
                          <a:effectLst/>
                        </a:rPr>
                        <a:t>Unhealthy dietary behaviors</a:t>
                      </a:r>
                    </a:p>
                    <a:p>
                      <a:pPr marL="342900" marR="0" lvl="0" indent="-342900" algn="l">
                        <a:spcBef>
                          <a:spcPts val="0"/>
                        </a:spcBef>
                        <a:spcAft>
                          <a:spcPts val="0"/>
                        </a:spcAft>
                        <a:buFont typeface="Symbol"/>
                        <a:buChar char=""/>
                      </a:pPr>
                      <a:r>
                        <a:rPr lang="en-US" sz="2000" dirty="0">
                          <a:effectLst/>
                        </a:rPr>
                        <a:t>Inadequate physical activity</a:t>
                      </a:r>
                    </a:p>
                    <a:p>
                      <a:pPr marL="342900" marR="0" lvl="0" indent="-342900" algn="l">
                        <a:spcBef>
                          <a:spcPts val="0"/>
                        </a:spcBef>
                        <a:spcAft>
                          <a:spcPts val="0"/>
                        </a:spcAft>
                        <a:buFont typeface="Symbol"/>
                        <a:buChar char=""/>
                      </a:pPr>
                      <a:r>
                        <a:rPr lang="en-US" sz="2000" dirty="0">
                          <a:effectLst/>
                        </a:rPr>
                        <a:t>Alcohol and other drug use</a:t>
                      </a:r>
                    </a:p>
                    <a:p>
                      <a:pPr marL="342900" marR="0" lvl="0" indent="-342900" algn="l">
                        <a:spcBef>
                          <a:spcPts val="0"/>
                        </a:spcBef>
                        <a:spcAft>
                          <a:spcPts val="0"/>
                        </a:spcAft>
                        <a:buFont typeface="Symbol"/>
                        <a:buChar char=""/>
                      </a:pPr>
                      <a:r>
                        <a:rPr lang="en-US" sz="2000" dirty="0">
                          <a:effectLst/>
                        </a:rPr>
                        <a:t>Sexual behaviors that may result in HIV infection, other sexually transmitted diseases, and pregnancies</a:t>
                      </a:r>
                    </a:p>
                    <a:p>
                      <a:pPr marL="342900" marR="0" lvl="0" indent="-342900" algn="l">
                        <a:spcBef>
                          <a:spcPts val="0"/>
                        </a:spcBef>
                        <a:spcAft>
                          <a:spcPts val="0"/>
                        </a:spcAft>
                        <a:buFont typeface="Symbol"/>
                        <a:buChar char=""/>
                      </a:pPr>
                      <a:r>
                        <a:rPr lang="en-US" sz="2000" dirty="0">
                          <a:effectLst/>
                        </a:rPr>
                        <a:t>Behaviors that contribute to unintentional injuries and violence</a:t>
                      </a:r>
                    </a:p>
                    <a:p>
                      <a:pPr marL="0" marR="0" algn="l">
                        <a:spcBef>
                          <a:spcPts val="0"/>
                        </a:spcBef>
                        <a:spcAft>
                          <a:spcPts val="0"/>
                        </a:spcAft>
                      </a:pPr>
                      <a:r>
                        <a:rPr lang="en-US" sz="2000" b="1" dirty="0">
                          <a:effectLst/>
                        </a:rPr>
                        <a:t>Cumulative Risks </a:t>
                      </a:r>
                      <a:r>
                        <a:rPr lang="en-US" sz="2000" dirty="0">
                          <a:effectLst/>
                        </a:rPr>
                        <a:t>– related risks that increase an effect with each added risk.</a:t>
                      </a:r>
                    </a:p>
                    <a:p>
                      <a:pPr marL="0" marR="0" algn="l">
                        <a:spcBef>
                          <a:spcPts val="0"/>
                        </a:spcBef>
                        <a:spcAft>
                          <a:spcPts val="0"/>
                        </a:spcAft>
                      </a:pPr>
                      <a:r>
                        <a:rPr lang="en-US" sz="2000" b="1" dirty="0">
                          <a:effectLst/>
                        </a:rPr>
                        <a:t>Abstinence</a:t>
                      </a:r>
                      <a:r>
                        <a:rPr lang="en-US" sz="2000" dirty="0">
                          <a:effectLst/>
                        </a:rPr>
                        <a:t> - a deliberate decision to avoid high risk behaviors, including sexual activity and the use of tobacco, alcohol and other drugs.</a:t>
                      </a:r>
                      <a:endParaRPr lang="en-US" sz="2000" dirty="0">
                        <a:effectLst/>
                        <a:latin typeface="Times New Roman"/>
                        <a:ea typeface="Times New Roman"/>
                      </a:endParaRPr>
                    </a:p>
                  </a:txBody>
                  <a:tcPr marL="114300" marR="114300" marT="0" marB="0"/>
                </a:tc>
              </a:tr>
            </a:tbl>
          </a:graphicData>
        </a:graphic>
      </p:graphicFrame>
    </p:spTree>
    <p:extLst>
      <p:ext uri="{BB962C8B-B14F-4D97-AF65-F5344CB8AC3E}">
        <p14:creationId xmlns:p14="http://schemas.microsoft.com/office/powerpoint/2010/main" val="2928212615"/>
      </p:ext>
    </p:extLst>
  </p:cSld>
  <p:clrMapOvr>
    <a:masterClrMapping/>
  </p:clrMapOvr>
  <p:transition spd="slow">
    <p:wip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1205</Words>
  <Application>Microsoft Office PowerPoint</Application>
  <PresentationFormat>On-screen Show (4:3)</PresentationFormat>
  <Paragraphs>86</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iRespondGraphMaster</vt:lpstr>
      <vt:lpstr>Apex</vt:lpstr>
      <vt:lpstr>iRespondQuestionMaster</vt:lpstr>
      <vt:lpstr>Chapter 1 Understanding Health &amp; Wellness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Stewart</dc:creator>
  <cp:lastModifiedBy>Deanna Stewart</cp:lastModifiedBy>
  <cp:revision>9</cp:revision>
  <dcterms:created xsi:type="dcterms:W3CDTF">2011-08-17T12:40:22Z</dcterms:created>
  <dcterms:modified xsi:type="dcterms:W3CDTF">2013-10-14T15:39:15Z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ShowTimer">
    <vt:bool>true</vt:bool>
  </property>
  <property fmtid="{D5CDD505-2E9C-101B-9397-08002B2CF9AE}" pid="5" name="ShowPercent">
    <vt:bool>true</vt:bool>
  </property>
</Properties>
</file>