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F174626-480F-4686-A22D-6215727777C7}" type="datetimeFigureOut">
              <a:rPr lang="en-US" smtClean="0"/>
              <a:pPr/>
              <a:t>1/20/2012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3EA0B73-4723-4BA3-888F-5B0B8996799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174626-480F-4686-A22D-6215727777C7}"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174626-480F-4686-A22D-6215727777C7}"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600200"/>
            <a:ext cx="8229600" cy="470916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a:prstGeom prst="rect">
            <a:avLst/>
          </a:prstGeo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a:prstGeom prst="rect">
            <a:avLst/>
          </a:prstGeo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a:prstGeom prst="rect">
            <a:avLst/>
          </a:prstGeo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a:prstGeom prst="rect">
            <a:avLst/>
          </a:prstGeo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a:prstGeom prst="rect">
            <a:avLst/>
          </a:prstGeo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a:prstGeom prst="rect">
            <a:avLst/>
          </a:prstGeo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a:prstGeom prst="rect">
            <a:avLst/>
          </a:prstGeo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8" name="Footer Placeholder 7"/>
          <p:cNvSpPr>
            <a:spLocks noGrp="1"/>
          </p:cNvSpPr>
          <p:nvPr>
            <p:ph type="ftr" sz="quarter" idx="11"/>
          </p:nvPr>
        </p:nvSpPr>
        <p:spPr>
          <a:xfrm>
            <a:off x="3124200" y="6416675"/>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4" name="Footer Placeholder 3"/>
          <p:cNvSpPr>
            <a:spLocks noGrp="1"/>
          </p:cNvSpPr>
          <p:nvPr>
            <p:ph type="ftr" sz="quarter" idx="11"/>
          </p:nvPr>
        </p:nvSpPr>
        <p:spPr>
          <a:xfrm>
            <a:off x="3124200" y="6416675"/>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3" name="Footer Placeholder 2"/>
          <p:cNvSpPr>
            <a:spLocks noGrp="1"/>
          </p:cNvSpPr>
          <p:nvPr>
            <p:ph type="ftr" sz="quarter" idx="11"/>
          </p:nvPr>
        </p:nvSpPr>
        <p:spPr>
          <a:xfrm>
            <a:off x="3124200" y="6416675"/>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a:prstGeom prst="rect">
            <a:avLst/>
          </a:prstGeo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a:prstGeom prst="rect">
            <a:avLst/>
          </a:prstGeo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a:prstGeom prst="rect">
            <a:avLst/>
          </a:prstGeo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prstGeom prst="rect">
            <a:avLst/>
          </a:prstGeo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a:prstGeom prst="rect">
            <a:avLst/>
          </a:prstGeo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174626-480F-4686-A22D-6215727777C7}"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600200"/>
            <a:ext cx="8229600" cy="470916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600200"/>
            <a:ext cx="8229600" cy="470916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a:prstGeom prst="rect">
            <a:avLst/>
          </a:prstGeo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a:prstGeom prst="rect">
            <a:avLst/>
          </a:prstGeo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a:prstGeom prst="rect">
            <a:avLst/>
          </a:prstGeo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a:prstGeom prst="rect">
            <a:avLst/>
          </a:prstGeo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a:prstGeom prst="rect">
            <a:avLst/>
          </a:prstGeo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a:prstGeom prst="rect">
            <a:avLst/>
          </a:prstGeo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a:prstGeom prst="rect">
            <a:avLst/>
          </a:prstGeo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8" name="Footer Placeholder 7"/>
          <p:cNvSpPr>
            <a:spLocks noGrp="1"/>
          </p:cNvSpPr>
          <p:nvPr>
            <p:ph type="ftr" sz="quarter" idx="11"/>
          </p:nvPr>
        </p:nvSpPr>
        <p:spPr>
          <a:xfrm>
            <a:off x="3124200" y="6416675"/>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4" name="Footer Placeholder 3"/>
          <p:cNvSpPr>
            <a:spLocks noGrp="1"/>
          </p:cNvSpPr>
          <p:nvPr>
            <p:ph type="ftr" sz="quarter" idx="11"/>
          </p:nvPr>
        </p:nvSpPr>
        <p:spPr>
          <a:xfrm>
            <a:off x="3124200" y="6416675"/>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3" name="Footer Placeholder 2"/>
          <p:cNvSpPr>
            <a:spLocks noGrp="1"/>
          </p:cNvSpPr>
          <p:nvPr>
            <p:ph type="ftr" sz="quarter" idx="11"/>
          </p:nvPr>
        </p:nvSpPr>
        <p:spPr>
          <a:xfrm>
            <a:off x="3124200" y="6416675"/>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a:prstGeom prst="rect">
            <a:avLst/>
          </a:prstGeo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a:prstGeom prst="rect">
            <a:avLst/>
          </a:prstGeo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a:prstGeom prst="rect">
            <a:avLst/>
          </a:prstGeo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prstGeom prst="rect">
            <a:avLst/>
          </a:prstGeo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a:prstGeom prst="rect">
            <a:avLst/>
          </a:prstGeo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174626-480F-4686-A22D-6215727777C7}"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3EA0B73-4723-4BA3-888F-5B0B899679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600200"/>
            <a:ext cx="8229600" cy="470916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16675"/>
            <a:ext cx="2133600" cy="365125"/>
          </a:xfrm>
          <a:prstGeom prst="rect">
            <a:avLst/>
          </a:prstGeom>
        </p:spPr>
        <p:txBody>
          <a:bodyPr/>
          <a:lstStyle/>
          <a:p>
            <a:fld id="{AF174626-480F-4686-A22D-6215727777C7}" type="datetimeFigureOut">
              <a:rPr lang="en-US" smtClean="0"/>
              <a:pPr/>
              <a:t>1/20/2012</a:t>
            </a:fld>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416675"/>
            <a:ext cx="762000" cy="365125"/>
          </a:xfrm>
          <a:prstGeom prst="rect">
            <a:avLst/>
          </a:prstGeom>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174626-480F-4686-A22D-6215727777C7}" type="datetimeFigureOut">
              <a:rPr lang="en-US" smtClean="0"/>
              <a:pPr/>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174626-480F-4686-A22D-6215727777C7}" type="datetimeFigureOut">
              <a:rPr lang="en-US" smtClean="0"/>
              <a:pPr/>
              <a:t>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174626-480F-4686-A22D-6215727777C7}" type="datetimeFigureOut">
              <a:rPr lang="en-US" smtClean="0"/>
              <a:pPr/>
              <a:t>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174626-480F-4686-A22D-6215727777C7}" type="datetimeFigureOut">
              <a:rPr lang="en-US" smtClean="0"/>
              <a:pPr/>
              <a:t>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174626-480F-4686-A22D-6215727777C7}" type="datetimeFigureOut">
              <a:rPr lang="en-US" smtClean="0"/>
              <a:pPr/>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174626-480F-4686-A22D-6215727777C7}" type="datetimeFigureOut">
              <a:rPr lang="en-US" smtClean="0"/>
              <a:pPr/>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A0B73-4723-4BA3-888F-5B0B8996799C}"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F174626-480F-4686-A22D-6215727777C7}" type="datetimeFigureOut">
              <a:rPr lang="en-US" smtClean="0"/>
              <a:pPr/>
              <a:t>1/20/2012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EA0B73-4723-4BA3-888F-5B0B8996799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QuestionShape"/>
          <p:cNvSpPr/>
          <p:nvPr userDrawn="1"/>
        </p:nvSpPr>
        <p:spPr>
          <a:xfrm>
            <a:off x="127000" y="127000"/>
            <a:ext cx="8890000" cy="28575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lvl="0" algn="ctr">
              <a:spcBef>
                <a:spcPct val="0"/>
              </a:spcBef>
              <a:buNone/>
            </a:pPr>
            <a:r>
              <a:rPr kumimoji="0" lang="en-US" sz="4100" b="1" cap="none" baseline="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iRespond Question Master</a:t>
            </a:r>
            <a:endParaRPr kumimoji="0" lang="en-US" sz="4100" b="1"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p:txBody>
      </p:sp>
      <p:sp>
        <p:nvSpPr>
          <p:cNvPr id="4" name="AShape"/>
          <p:cNvSpPr/>
          <p:nvPr userDrawn="1"/>
        </p:nvSpPr>
        <p:spPr>
          <a:xfrm>
            <a:off x="127000" y="3111500"/>
            <a:ext cx="8890000" cy="711200"/>
          </a:xfrm>
          <a:prstGeom prst="rect">
            <a:avLst/>
          </a:prstGeom>
        </p:spPr>
        <p:txBody>
          <a:bodyPr vert="horz">
            <a:normAutofit/>
          </a:bodyPr>
          <a:lstStyle/>
          <a:p>
            <a:pPr marL="548640" lvl="0" indent="-411480" algn="l" defTabSz="914400" rtl="0" eaLnBrk="1" latinLnBrk="0" hangingPunct="1">
              <a:spcBef>
                <a:spcPct val="20000"/>
              </a:spcBef>
              <a:buClr>
                <a:schemeClr val="tx1">
                  <a:shade val="95000"/>
                </a:schemeClr>
              </a:buClr>
              <a:buSzPct val="65000"/>
              <a:buFont typeface="Wingdings 2"/>
              <a:buNone/>
            </a:pPr>
            <a:r>
              <a:rPr kumimoji="0" lang="en-US" sz="2800" smtClean="0">
                <a:solidFill>
                  <a:schemeClr val="tx1"/>
                </a:solidFill>
              </a:rPr>
              <a:t>A.) Response A</a:t>
            </a:r>
            <a:endParaRPr kumimoji="0" lang="en-US" sz="2800">
              <a:solidFill>
                <a:schemeClr val="tx1"/>
              </a:solidFill>
            </a:endParaRPr>
          </a:p>
        </p:txBody>
      </p:sp>
      <p:sp>
        <p:nvSpPr>
          <p:cNvPr id="5" name="BShape"/>
          <p:cNvSpPr/>
          <p:nvPr userDrawn="1"/>
        </p:nvSpPr>
        <p:spPr>
          <a:xfrm>
            <a:off x="127000" y="3835400"/>
            <a:ext cx="8890000" cy="711200"/>
          </a:xfrm>
          <a:prstGeom prst="rect">
            <a:avLst/>
          </a:prstGeom>
        </p:spPr>
        <p:txBody>
          <a:bodyPr vert="horz">
            <a:normAutofit/>
          </a:bodyPr>
          <a:lstStyle/>
          <a:p>
            <a:pPr marL="548640" lvl="0" indent="-411480" algn="l" defTabSz="914400" rtl="0" eaLnBrk="1" latinLnBrk="0" hangingPunct="1">
              <a:spcBef>
                <a:spcPct val="20000"/>
              </a:spcBef>
              <a:buClr>
                <a:schemeClr val="tx1">
                  <a:shade val="95000"/>
                </a:schemeClr>
              </a:buClr>
              <a:buSzPct val="65000"/>
              <a:buFont typeface="Wingdings 2"/>
              <a:buNone/>
            </a:pPr>
            <a:r>
              <a:rPr kumimoji="0" lang="en-US" sz="2800" smtClean="0">
                <a:solidFill>
                  <a:schemeClr val="tx1"/>
                </a:solidFill>
              </a:rPr>
              <a:t>B.) Response B</a:t>
            </a:r>
            <a:endParaRPr kumimoji="0" lang="en-US" sz="2800">
              <a:solidFill>
                <a:schemeClr val="tx1"/>
              </a:solidFill>
            </a:endParaRPr>
          </a:p>
        </p:txBody>
      </p:sp>
      <p:sp>
        <p:nvSpPr>
          <p:cNvPr id="6" name="CShape"/>
          <p:cNvSpPr/>
          <p:nvPr userDrawn="1"/>
        </p:nvSpPr>
        <p:spPr>
          <a:xfrm>
            <a:off x="127000" y="4559300"/>
            <a:ext cx="8890000" cy="711200"/>
          </a:xfrm>
          <a:prstGeom prst="rect">
            <a:avLst/>
          </a:prstGeom>
        </p:spPr>
        <p:txBody>
          <a:bodyPr vert="horz">
            <a:normAutofit/>
          </a:bodyPr>
          <a:lstStyle/>
          <a:p>
            <a:pPr marL="548640" lvl="0" indent="-411480" algn="l" defTabSz="914400" rtl="0" eaLnBrk="1" latinLnBrk="0" hangingPunct="1">
              <a:spcBef>
                <a:spcPct val="20000"/>
              </a:spcBef>
              <a:buClr>
                <a:schemeClr val="tx1">
                  <a:shade val="95000"/>
                </a:schemeClr>
              </a:buClr>
              <a:buSzPct val="65000"/>
              <a:buFont typeface="Wingdings 2"/>
              <a:buNone/>
            </a:pPr>
            <a:r>
              <a:rPr kumimoji="0" lang="en-US" sz="2800" smtClean="0">
                <a:solidFill>
                  <a:schemeClr val="tx1"/>
                </a:solidFill>
              </a:rPr>
              <a:t>C.) Response C</a:t>
            </a:r>
            <a:endParaRPr kumimoji="0" lang="en-US" sz="2800">
              <a:solidFill>
                <a:schemeClr val="tx1"/>
              </a:solidFill>
            </a:endParaRPr>
          </a:p>
        </p:txBody>
      </p:sp>
      <p:sp>
        <p:nvSpPr>
          <p:cNvPr id="7" name="DShape"/>
          <p:cNvSpPr/>
          <p:nvPr userDrawn="1"/>
        </p:nvSpPr>
        <p:spPr>
          <a:xfrm>
            <a:off x="127000" y="5283200"/>
            <a:ext cx="8890000" cy="711200"/>
          </a:xfrm>
          <a:prstGeom prst="rect">
            <a:avLst/>
          </a:prstGeom>
        </p:spPr>
        <p:txBody>
          <a:bodyPr vert="horz">
            <a:normAutofit/>
          </a:bodyPr>
          <a:lstStyle/>
          <a:p>
            <a:pPr marL="548640" lvl="0" indent="-411480" algn="l" defTabSz="914400" rtl="0" eaLnBrk="1" latinLnBrk="0" hangingPunct="1">
              <a:spcBef>
                <a:spcPct val="20000"/>
              </a:spcBef>
              <a:buClr>
                <a:schemeClr val="tx1">
                  <a:shade val="95000"/>
                </a:schemeClr>
              </a:buClr>
              <a:buSzPct val="65000"/>
              <a:buFont typeface="Wingdings 2"/>
              <a:buNone/>
            </a:pPr>
            <a:r>
              <a:rPr kumimoji="0" lang="en-US" sz="2800" smtClean="0">
                <a:solidFill>
                  <a:schemeClr val="tx1"/>
                </a:solidFill>
              </a:rPr>
              <a:t>D.) Response D</a:t>
            </a:r>
            <a:endParaRPr kumimoji="0" lang="en-US" sz="2800">
              <a:solidFill>
                <a:schemeClr val="tx1"/>
              </a:solidFill>
            </a:endParaRPr>
          </a:p>
        </p:txBody>
      </p:sp>
      <p:sp>
        <p:nvSpPr>
          <p:cNvPr id="8" name="EShape"/>
          <p:cNvSpPr/>
          <p:nvPr userDrawn="1"/>
        </p:nvSpPr>
        <p:spPr>
          <a:xfrm>
            <a:off x="127000" y="6007100"/>
            <a:ext cx="8890000" cy="711200"/>
          </a:xfrm>
          <a:prstGeom prst="rect">
            <a:avLst/>
          </a:prstGeom>
        </p:spPr>
        <p:txBody>
          <a:bodyPr vert="horz">
            <a:normAutofit/>
          </a:bodyPr>
          <a:lstStyle/>
          <a:p>
            <a:pPr marL="548640" lvl="0" indent="-411480" algn="l" defTabSz="914400" rtl="0" eaLnBrk="1" latinLnBrk="0" hangingPunct="1">
              <a:spcBef>
                <a:spcPct val="20000"/>
              </a:spcBef>
              <a:buClr>
                <a:schemeClr val="tx1">
                  <a:shade val="95000"/>
                </a:schemeClr>
              </a:buClr>
              <a:buSzPct val="65000"/>
              <a:buFont typeface="Wingdings 2"/>
              <a:buNone/>
            </a:pPr>
            <a:r>
              <a:rPr kumimoji="0" lang="en-US" sz="2800" smtClean="0">
                <a:solidFill>
                  <a:schemeClr val="tx1"/>
                </a:solidFill>
              </a:rPr>
              <a:t>E.) Response E</a:t>
            </a:r>
            <a:endParaRPr kumimoji="0" lang="en-US" sz="2800">
              <a:solidFill>
                <a:schemeClr val="tx1"/>
              </a:solidFill>
            </a:endParaRPr>
          </a:p>
        </p:txBody>
      </p:sp>
      <p:sp>
        <p:nvSpPr>
          <p:cNvPr id="9"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FFFFFF"/>
                </a:solidFill>
              </a:rPr>
              <a:t>Percent Complete 100%</a:t>
            </a:r>
            <a:endParaRPr lang="en-US" sz="1400">
              <a:solidFill>
                <a:srgbClr val="FFFFFF"/>
              </a:solidFill>
            </a:endParaRPr>
          </a:p>
        </p:txBody>
      </p:sp>
      <p:sp>
        <p:nvSpPr>
          <p:cNvPr id="10"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FFFFFF"/>
                </a:solidFill>
              </a:rPr>
              <a:t>00:30</a:t>
            </a:r>
            <a:endParaRPr lang="en-US" sz="1400">
              <a:solidFill>
                <a:srgbClr val="FFFFFF"/>
              </a:solidFill>
            </a:endParaRPr>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ransition>
    <p:wipe dir="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5"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4"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67%</a:t>
              </a:r>
              <a:endParaRPr lang="en-US" sz="2800">
                <a:solidFill>
                  <a:srgbClr val="FFFFFF"/>
                </a:solidFill>
              </a:endParaRPr>
            </a:p>
          </p:txBody>
        </p:sp>
        <p:sp>
          <p:nvSpPr>
            <p:cNvPr id="7"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33%</a:t>
              </a:r>
              <a:endParaRPr lang="en-US" sz="2800">
                <a:solidFill>
                  <a:srgbClr val="FFFFFF"/>
                </a:solidFill>
              </a:endParaRPr>
            </a:p>
          </p:txBody>
        </p:sp>
        <p:sp>
          <p:nvSpPr>
            <p:cNvPr id="10"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100%</a:t>
              </a:r>
              <a:endParaRPr lang="en-US" sz="2800">
                <a:solidFill>
                  <a:srgbClr val="FFFFFF"/>
                </a:solidFill>
              </a:endParaRPr>
            </a:p>
          </p:txBody>
        </p:sp>
        <p:sp>
          <p:nvSpPr>
            <p:cNvPr id="15"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100%</a:t>
              </a:r>
              <a:endParaRPr lang="en-US" sz="2800">
                <a:solidFill>
                  <a:srgbClr val="FFFFFF"/>
                </a:solidFill>
              </a:endParaRPr>
            </a:p>
          </p:txBody>
        </p:sp>
        <p:sp>
          <p:nvSpPr>
            <p:cNvPr id="18"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67%</a:t>
              </a:r>
              <a:endParaRPr lang="en-US" sz="2800">
                <a:solidFill>
                  <a:srgbClr val="FFFFFF"/>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1"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6"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A*</a:t>
              </a:r>
              <a:endParaRPr lang="en-US" sz="2800">
                <a:solidFill>
                  <a:srgbClr val="FFFFFF"/>
                </a:solidFill>
              </a:endParaRPr>
            </a:p>
          </p:txBody>
        </p:sp>
        <p:sp>
          <p:nvSpPr>
            <p:cNvPr id="9"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B*</a:t>
              </a:r>
              <a:endParaRPr lang="en-US" sz="2800">
                <a:solidFill>
                  <a:srgbClr val="FFFFFF"/>
                </a:solidFill>
              </a:endParaRPr>
            </a:p>
          </p:txBody>
        </p:sp>
        <p:sp>
          <p:nvSpPr>
            <p:cNvPr id="12"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C</a:t>
              </a:r>
              <a:endParaRPr lang="en-US" sz="2800">
                <a:solidFill>
                  <a:srgbClr val="FFFFFF"/>
                </a:solidFill>
              </a:endParaRPr>
            </a:p>
          </p:txBody>
        </p:sp>
        <p:sp>
          <p:nvSpPr>
            <p:cNvPr id="17"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D</a:t>
              </a:r>
              <a:endParaRPr lang="en-US" sz="2800">
                <a:solidFill>
                  <a:srgbClr val="FFFFFF"/>
                </a:solidFill>
              </a:endParaRPr>
            </a:p>
          </p:txBody>
        </p:sp>
        <p:sp>
          <p:nvSpPr>
            <p:cNvPr id="20"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E</a:t>
              </a:r>
              <a:endParaRPr lang="en-US" sz="2800">
                <a:solidFill>
                  <a:srgbClr val="FFFFFF"/>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FFFFFF"/>
                  </a:solidFill>
                </a:rPr>
                <a:t>0</a:t>
              </a:r>
              <a:endParaRPr lang="en-US" sz="2000">
                <a:solidFill>
                  <a:srgbClr val="FFFFFF"/>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FFFFFF"/>
                  </a:solidFill>
                </a:rPr>
                <a:t>1</a:t>
              </a:r>
              <a:endParaRPr lang="en-US" sz="2000">
                <a:solidFill>
                  <a:srgbClr val="FFFFFF"/>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FFFFFF"/>
                  </a:solidFill>
                </a:rPr>
                <a:t>2</a:t>
              </a:r>
              <a:endParaRPr lang="en-US" sz="2000">
                <a:solidFill>
                  <a:srgbClr val="FFFFFF"/>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FFFFFF"/>
                  </a:solidFill>
                </a:rPr>
                <a:t>3</a:t>
              </a:r>
              <a:endParaRPr lang="en-US" sz="2000">
                <a:solidFill>
                  <a:srgbClr val="FFFFFF"/>
                </a:solidFill>
              </a:endParaRPr>
            </a:p>
          </p:txBody>
        </p:sp>
      </p:grpSp>
    </p:spTree>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transition>
    <p:wipe dir="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a:t>
            </a:r>
            <a:endParaRPr lang="en-US" dirty="0"/>
          </a:p>
        </p:txBody>
      </p:sp>
      <p:sp>
        <p:nvSpPr>
          <p:cNvPr id="3" name="Subtitle 2"/>
          <p:cNvSpPr>
            <a:spLocks noGrp="1"/>
          </p:cNvSpPr>
          <p:nvPr>
            <p:ph type="subTitle" idx="1"/>
          </p:nvPr>
        </p:nvSpPr>
        <p:spPr/>
        <p:txBody>
          <a:bodyPr/>
          <a:lstStyle/>
          <a:p>
            <a:r>
              <a:rPr lang="en-US" dirty="0" smtClean="0"/>
              <a:t>Taking Charge of Your Health</a:t>
            </a:r>
            <a:endParaRPr 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u="sng" dirty="0" smtClean="0"/>
              <a:t>LESSON 1 : BUILDING HEALTH SKILLS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r>
              <a:rPr lang="en-US" sz="3600" b="1" u="sng" dirty="0" smtClean="0"/>
              <a:t>Learning Health Skills</a:t>
            </a:r>
            <a:r>
              <a:rPr lang="en-US" sz="3600" b="1" dirty="0" smtClean="0"/>
              <a:t> – </a:t>
            </a:r>
            <a:r>
              <a:rPr lang="en-US" sz="3600" dirty="0" smtClean="0"/>
              <a:t>Health Skills are specific tools and strategies to maintain, protect and improve all aspects of your health.  Health skills are also called life skills, because once you’ve developed these skills, you can use them throughout your life to stay healthy.</a:t>
            </a:r>
          </a:p>
          <a:p>
            <a:r>
              <a:rPr lang="en-US" sz="3600" b="1" u="sng" dirty="0" smtClean="0"/>
              <a:t>Communication Skills</a:t>
            </a:r>
            <a:endParaRPr lang="en-US" sz="3600" dirty="0" smtClean="0"/>
          </a:p>
          <a:p>
            <a:r>
              <a:rPr lang="en-US" sz="3600" dirty="0" smtClean="0"/>
              <a:t>Three health skills – interpersonal communication, refusal skills, and conflict resolution – deal with how you give and receive information.  Communication is more than just talking.</a:t>
            </a:r>
          </a:p>
          <a:p>
            <a:r>
              <a:rPr lang="en-US" sz="3600" b="1" dirty="0" smtClean="0"/>
              <a:t>Interpersonal communication</a:t>
            </a:r>
            <a:r>
              <a:rPr lang="en-US" sz="3600" dirty="0" smtClean="0"/>
              <a:t> – the exchange of thoughts, feelings, and beliefs between two or more people – helps you build strong relationships with others.  You can strengthen your interpersonal communication skills by doing the following:</a:t>
            </a:r>
          </a:p>
          <a:p>
            <a:pPr lvl="0"/>
            <a:r>
              <a:rPr lang="en-US" sz="3600" b="1" dirty="0" smtClean="0"/>
              <a:t>Use “I” messages to express your feelings.</a:t>
            </a:r>
            <a:r>
              <a:rPr lang="en-US" sz="3600" dirty="0" smtClean="0"/>
              <a:t>  Saying “I feel upset when I’m left out of our plans” focuses on your emotions rather than placing blame.</a:t>
            </a:r>
          </a:p>
          <a:p>
            <a:pPr lvl="0"/>
            <a:r>
              <a:rPr lang="en-US" sz="3600" b="1" dirty="0" smtClean="0"/>
              <a:t>Communicate with respect and caring.</a:t>
            </a:r>
            <a:r>
              <a:rPr lang="en-US" sz="3600" dirty="0" smtClean="0"/>
              <a:t>  Keep your voice calm and use a respectful tone when talking to another person.</a:t>
            </a:r>
          </a:p>
          <a:p>
            <a:pPr lvl="0"/>
            <a:r>
              <a:rPr lang="en-US" sz="3600" b="1" dirty="0" smtClean="0"/>
              <a:t>Be an active listener.</a:t>
            </a:r>
            <a:r>
              <a:rPr lang="en-US" sz="3600" dirty="0" smtClean="0"/>
              <a:t>  Pay attention to what the other person is saying.  Let him say what he has to say without interrupting.  Try to understand the other person’s point of view.</a:t>
            </a:r>
          </a:p>
          <a:p>
            <a:endParaRPr lang="en-US"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381000"/>
            <a:ext cx="8305800" cy="6096000"/>
          </a:xfrm>
        </p:spPr>
        <p:txBody>
          <a:bodyPr>
            <a:normAutofit fontScale="55000" lnSpcReduction="20000"/>
          </a:bodyPr>
          <a:lstStyle/>
          <a:p>
            <a:r>
              <a:rPr lang="en-US" sz="3200" b="1" dirty="0" smtClean="0"/>
              <a:t>Refusal skills</a:t>
            </a:r>
            <a:r>
              <a:rPr lang="en-US" sz="3200" dirty="0" smtClean="0"/>
              <a:t> are communication strategies that can help you say no when you are urged to take part in behaviors that are unsafe or unhealthful, or that go against your values.</a:t>
            </a:r>
          </a:p>
          <a:p>
            <a:r>
              <a:rPr lang="en-US" sz="3200" b="1" dirty="0" smtClean="0"/>
              <a:t>Conflict resolution</a:t>
            </a:r>
            <a:r>
              <a:rPr lang="en-US" sz="3200" dirty="0" smtClean="0"/>
              <a:t> – the process of ending a conflict through cooperation and problem solving.</a:t>
            </a:r>
          </a:p>
          <a:p>
            <a:r>
              <a:rPr lang="en-US" sz="3200" b="1" dirty="0" smtClean="0"/>
              <a:t>Accessing Information</a:t>
            </a:r>
            <a:endParaRPr lang="en-US" sz="3200" dirty="0" smtClean="0"/>
          </a:p>
          <a:p>
            <a:r>
              <a:rPr lang="en-US" sz="3200" dirty="0" smtClean="0"/>
              <a:t>Use reliable sources of health information.</a:t>
            </a:r>
          </a:p>
          <a:p>
            <a:r>
              <a:rPr lang="en-US" sz="3200" b="1" dirty="0" smtClean="0"/>
              <a:t>Analyzing influences</a:t>
            </a:r>
            <a:endParaRPr lang="en-US" sz="3200" dirty="0" smtClean="0"/>
          </a:p>
          <a:p>
            <a:r>
              <a:rPr lang="en-US" sz="3200" dirty="0" smtClean="0"/>
              <a:t>Understanding what influences you helps you to make more healthful choices.</a:t>
            </a:r>
          </a:p>
          <a:p>
            <a:r>
              <a:rPr lang="en-US" sz="3200" b="1" dirty="0" smtClean="0"/>
              <a:t>Self-Management Skills</a:t>
            </a:r>
            <a:endParaRPr lang="en-US" sz="3200" dirty="0" smtClean="0"/>
          </a:p>
          <a:p>
            <a:r>
              <a:rPr lang="en-US" sz="3200" dirty="0" smtClean="0"/>
              <a:t>Self-management means taking charge of your own health. When you manage your behaviors, you act in ways that protect your health and promote your own well-being.  There are two self-management skills:</a:t>
            </a:r>
          </a:p>
          <a:p>
            <a:pPr lvl="0"/>
            <a:r>
              <a:rPr lang="en-US" sz="3200" dirty="0" smtClean="0"/>
              <a:t>Practicing healthful behaviors</a:t>
            </a:r>
          </a:p>
          <a:p>
            <a:pPr lvl="0"/>
            <a:r>
              <a:rPr lang="en-US" sz="3200" dirty="0" smtClean="0"/>
              <a:t>Managing stress </a:t>
            </a:r>
          </a:p>
          <a:p>
            <a:r>
              <a:rPr lang="en-US" sz="3200" b="1" dirty="0" smtClean="0"/>
              <a:t>Stress</a:t>
            </a:r>
            <a:r>
              <a:rPr lang="en-US" sz="3200" dirty="0" smtClean="0"/>
              <a:t> - the reaction of the body and mind to everyday challenges and demands.  </a:t>
            </a:r>
            <a:r>
              <a:rPr lang="en-US" sz="3200" b="1" dirty="0" smtClean="0"/>
              <a:t>Stress management skills</a:t>
            </a:r>
            <a:r>
              <a:rPr lang="en-US" sz="3200" dirty="0" smtClean="0"/>
              <a:t> - skills that help you reduce and manage stress in your life.</a:t>
            </a:r>
          </a:p>
          <a:p>
            <a:r>
              <a:rPr lang="en-US" sz="3200" b="1" dirty="0" smtClean="0"/>
              <a:t>Advocacy</a:t>
            </a:r>
            <a:r>
              <a:rPr lang="en-US" sz="3200" dirty="0" smtClean="0"/>
              <a:t> – taking action to influence others to address a health-related concern or to support a health-related belief. </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u="sng" dirty="0" smtClean="0"/>
              <a:t/>
            </a:r>
            <a:br>
              <a:rPr lang="en-US" sz="3100" u="sng" dirty="0" smtClean="0"/>
            </a:br>
            <a:r>
              <a:rPr lang="en-US" sz="3100" u="sng" dirty="0" smtClean="0"/>
              <a:t>LESSON 2 : MAKING RESPONSIBLE DECISIONS AND SETTING GOALS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Achieving good health begins with makings responsible decisions.  </a:t>
            </a:r>
          </a:p>
          <a:p>
            <a:r>
              <a:rPr lang="en-US" dirty="0" smtClean="0"/>
              <a:t>Making decisions and setting goals means you’re taking responsibility in determining your life’s purpose and direction.</a:t>
            </a:r>
          </a:p>
          <a:p>
            <a:r>
              <a:rPr lang="en-US" b="1" dirty="0" smtClean="0"/>
              <a:t>Decision Making</a:t>
            </a:r>
            <a:r>
              <a:rPr lang="en-US" dirty="0" smtClean="0"/>
              <a:t>  </a:t>
            </a:r>
          </a:p>
          <a:p>
            <a:r>
              <a:rPr lang="en-US" dirty="0" smtClean="0"/>
              <a:t>Decision—making skills help you make successful, responsible choices.</a:t>
            </a:r>
          </a:p>
          <a:p>
            <a:r>
              <a:rPr lang="en-US" b="1" dirty="0" smtClean="0"/>
              <a:t>Your Values</a:t>
            </a:r>
            <a:endParaRPr lang="en-US" dirty="0" smtClean="0"/>
          </a:p>
          <a:p>
            <a:r>
              <a:rPr lang="en-US" b="1" dirty="0" smtClean="0"/>
              <a:t>Values </a:t>
            </a:r>
            <a:r>
              <a:rPr lang="en-US" dirty="0" smtClean="0"/>
              <a:t>- the ideas, beliefs, and attitudes about what is important that help guide the way you live.</a:t>
            </a:r>
          </a:p>
          <a:p>
            <a:r>
              <a:rPr lang="en-US" b="1" dirty="0" smtClean="0"/>
              <a:t>Decision-making skills</a:t>
            </a:r>
            <a:r>
              <a:rPr lang="en-US" dirty="0" smtClean="0"/>
              <a:t> – steps that enable you to make a healthful decision.</a:t>
            </a:r>
          </a:p>
          <a:p>
            <a:r>
              <a:rPr lang="en-US" b="1" dirty="0" smtClean="0"/>
              <a:t>Steps of the Decision-Making Process</a:t>
            </a:r>
            <a:endParaRPr lang="en-US" dirty="0" smtClean="0"/>
          </a:p>
          <a:p>
            <a:r>
              <a:rPr lang="en-US" b="1" dirty="0" smtClean="0"/>
              <a:t>Step 1</a:t>
            </a:r>
            <a:r>
              <a:rPr lang="en-US" dirty="0" smtClean="0"/>
              <a:t> – State the Situation</a:t>
            </a:r>
          </a:p>
          <a:p>
            <a:r>
              <a:rPr lang="en-US" b="1" dirty="0" smtClean="0"/>
              <a:t>Step 2</a:t>
            </a:r>
            <a:r>
              <a:rPr lang="en-US" dirty="0" smtClean="0"/>
              <a:t> – List the Options</a:t>
            </a:r>
          </a:p>
          <a:p>
            <a:r>
              <a:rPr lang="en-US" b="1" dirty="0" smtClean="0"/>
              <a:t>Step 3 </a:t>
            </a:r>
            <a:r>
              <a:rPr lang="en-US" dirty="0" smtClean="0"/>
              <a:t>– Weigh the Possible Outcomes</a:t>
            </a:r>
          </a:p>
          <a:p>
            <a:r>
              <a:rPr lang="en-US" b="1" dirty="0" smtClean="0"/>
              <a:t>Step 4</a:t>
            </a:r>
            <a:r>
              <a:rPr lang="en-US" dirty="0" smtClean="0"/>
              <a:t> – Consider Values</a:t>
            </a:r>
          </a:p>
          <a:p>
            <a:r>
              <a:rPr lang="en-US" b="1" dirty="0" smtClean="0"/>
              <a:t>Step 5</a:t>
            </a:r>
            <a:r>
              <a:rPr lang="en-US" dirty="0" smtClean="0"/>
              <a:t> – Make a Decision and Act on it</a:t>
            </a:r>
          </a:p>
          <a:p>
            <a:r>
              <a:rPr lang="en-US" b="1" dirty="0" smtClean="0"/>
              <a:t>Step 6</a:t>
            </a:r>
            <a:r>
              <a:rPr lang="en-US" dirty="0" smtClean="0"/>
              <a:t> – Evaluate the Decision</a:t>
            </a:r>
          </a:p>
          <a:p>
            <a:pPr>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Goal Setting </a:t>
            </a:r>
            <a:r>
              <a:rPr lang="en-US" dirty="0" smtClean="0"/>
              <a:t>- Working toward goals helps you achieve your hopes and dreams</a:t>
            </a:r>
          </a:p>
          <a:p>
            <a:r>
              <a:rPr lang="en-US" b="1" dirty="0" smtClean="0"/>
              <a:t>Goals</a:t>
            </a:r>
            <a:r>
              <a:rPr lang="en-US" dirty="0" smtClean="0"/>
              <a:t> – those things you aim for that take planning and work.</a:t>
            </a:r>
          </a:p>
          <a:p>
            <a:r>
              <a:rPr lang="en-US" b="1" u="sng" dirty="0" smtClean="0"/>
              <a:t>Types of Goals</a:t>
            </a:r>
            <a:r>
              <a:rPr lang="en-US" dirty="0" smtClean="0"/>
              <a:t/>
            </a:r>
            <a:br>
              <a:rPr lang="en-US" dirty="0" smtClean="0"/>
            </a:br>
            <a:r>
              <a:rPr lang="en-US" b="1" dirty="0" smtClean="0"/>
              <a:t>Short-term goal</a:t>
            </a:r>
            <a:r>
              <a:rPr lang="en-US" dirty="0" smtClean="0"/>
              <a:t> – a goal that you can reach in a short period of time, like finishing a term paper by Friday.</a:t>
            </a:r>
          </a:p>
          <a:p>
            <a:r>
              <a:rPr lang="en-US" b="1" dirty="0" smtClean="0"/>
              <a:t>Long-term goal</a:t>
            </a:r>
            <a:r>
              <a:rPr lang="en-US" dirty="0" smtClean="0"/>
              <a:t> – a goal that you plan to reach over an extended period of time.</a:t>
            </a:r>
          </a:p>
          <a:p>
            <a:r>
              <a:rPr lang="en-US" b="1" dirty="0" smtClean="0"/>
              <a:t>Reaching Your Goals</a:t>
            </a:r>
            <a:endParaRPr lang="en-US" dirty="0" smtClean="0"/>
          </a:p>
          <a:p>
            <a:r>
              <a:rPr lang="en-US" dirty="0" smtClean="0"/>
              <a:t>An action plan is a multistep strategy to identify and achieve your goals.</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u="sng" dirty="0" smtClean="0"/>
              <a:t/>
            </a:r>
            <a:br>
              <a:rPr lang="en-US" sz="3600" u="sng" dirty="0" smtClean="0"/>
            </a:br>
            <a:r>
              <a:rPr lang="en-US" sz="3600" u="sng" dirty="0" smtClean="0"/>
              <a:t>LESSON 3:  BEING A HEALTH-LITERATE CONSUMER</a:t>
            </a:r>
            <a:r>
              <a:rPr lang="en-US" dirty="0" smtClean="0"/>
              <a:t/>
            </a:r>
            <a:br>
              <a:rPr lang="en-US" dirty="0" smtClean="0"/>
            </a:br>
            <a:endParaRPr lang="en-US" dirty="0"/>
          </a:p>
        </p:txBody>
      </p:sp>
      <p:sp>
        <p:nvSpPr>
          <p:cNvPr id="3" name="Content Placeholder 2"/>
          <p:cNvSpPr>
            <a:spLocks noGrp="1"/>
          </p:cNvSpPr>
          <p:nvPr>
            <p:ph idx="1"/>
          </p:nvPr>
        </p:nvSpPr>
        <p:spPr>
          <a:xfrm>
            <a:off x="152400" y="1524000"/>
            <a:ext cx="8763000" cy="5029200"/>
          </a:xfrm>
        </p:spPr>
        <p:txBody>
          <a:bodyPr>
            <a:noAutofit/>
          </a:bodyPr>
          <a:lstStyle/>
          <a:p>
            <a:pPr algn="ctr">
              <a:buNone/>
            </a:pPr>
            <a:r>
              <a:rPr lang="en-US" sz="3600" b="1" dirty="0" smtClean="0"/>
              <a:t>Making Informed Choices</a:t>
            </a:r>
            <a:endParaRPr lang="en-US" sz="3600" dirty="0" smtClean="0"/>
          </a:p>
          <a:p>
            <a:pPr>
              <a:buNone/>
            </a:pPr>
            <a:endParaRPr lang="en-US" sz="1400" dirty="0" smtClean="0"/>
          </a:p>
          <a:p>
            <a:pPr>
              <a:buNone/>
            </a:pPr>
            <a:r>
              <a:rPr lang="en-US" sz="2000" dirty="0" smtClean="0"/>
              <a:t>You can learn to make good consumer choices.</a:t>
            </a:r>
          </a:p>
          <a:p>
            <a:pPr>
              <a:buNone/>
            </a:pPr>
            <a:endParaRPr lang="en-US" sz="2000" b="1" dirty="0" smtClean="0"/>
          </a:p>
          <a:p>
            <a:pPr>
              <a:buNone/>
            </a:pPr>
            <a:r>
              <a:rPr lang="en-US" sz="2000" b="1" dirty="0" smtClean="0"/>
              <a:t>Health Consumer</a:t>
            </a:r>
            <a:r>
              <a:rPr lang="en-US" sz="2000" dirty="0" smtClean="0"/>
              <a:t> – someone who purchases or uses health products or services</a:t>
            </a:r>
          </a:p>
          <a:p>
            <a:pPr>
              <a:buNone/>
            </a:pPr>
            <a:endParaRPr lang="en-US" sz="2000" b="1" dirty="0" smtClean="0"/>
          </a:p>
          <a:p>
            <a:pPr>
              <a:buNone/>
            </a:pPr>
            <a:r>
              <a:rPr lang="en-US" sz="2000" b="1" dirty="0" smtClean="0"/>
              <a:t>Advertising </a:t>
            </a:r>
            <a:r>
              <a:rPr lang="en-US" sz="2000" dirty="0" smtClean="0"/>
              <a:t>- a written or spoken media message designed to interest consumers in purchasing a product or service.</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Techniques/Examples/Hidden Messages</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r>
              <a:rPr lang="en-US" sz="3300" b="1" dirty="0" smtClean="0"/>
              <a:t>Bandwagon</a:t>
            </a:r>
            <a:endParaRPr lang="en-US" sz="3300" dirty="0" smtClean="0"/>
          </a:p>
          <a:p>
            <a:pPr>
              <a:buNone/>
            </a:pPr>
            <a:r>
              <a:rPr lang="en-US" sz="3300" dirty="0" smtClean="0"/>
              <a:t>     Example:  Group of people using a product or service</a:t>
            </a:r>
          </a:p>
          <a:p>
            <a:pPr>
              <a:buNone/>
            </a:pPr>
            <a:r>
              <a:rPr lang="en-US" sz="3300" dirty="0" smtClean="0"/>
              <a:t>           Hidden Message: Everyone is using it, and you should too.</a:t>
            </a:r>
          </a:p>
          <a:p>
            <a:r>
              <a:rPr lang="en-US" sz="3300" b="1" dirty="0" smtClean="0"/>
              <a:t>Rich and famous</a:t>
            </a:r>
            <a:endParaRPr lang="en-US" sz="3300" dirty="0" smtClean="0"/>
          </a:p>
          <a:p>
            <a:pPr>
              <a:buNone/>
            </a:pPr>
            <a:r>
              <a:rPr lang="en-US" sz="3300" dirty="0" smtClean="0"/>
              <a:t>     Example:  Product displayed in expensive home</a:t>
            </a:r>
          </a:p>
          <a:p>
            <a:pPr>
              <a:buNone/>
            </a:pPr>
            <a:r>
              <a:rPr lang="en-US" sz="3300" dirty="0" smtClean="0"/>
              <a:t>           Hidden Message: It will make you feel rich and famous.</a:t>
            </a:r>
          </a:p>
          <a:p>
            <a:r>
              <a:rPr lang="en-US" sz="3300" dirty="0" smtClean="0"/>
              <a:t> </a:t>
            </a:r>
            <a:r>
              <a:rPr lang="en-US" sz="3300" b="1" dirty="0" smtClean="0"/>
              <a:t>Free gifts</a:t>
            </a:r>
            <a:endParaRPr lang="en-US" sz="3300" dirty="0" smtClean="0"/>
          </a:p>
          <a:p>
            <a:pPr>
              <a:buNone/>
            </a:pPr>
            <a:r>
              <a:rPr lang="en-US" sz="3300" dirty="0" smtClean="0"/>
              <a:t>     Example:  Redeemable coupons for merchandise</a:t>
            </a:r>
          </a:p>
          <a:p>
            <a:pPr>
              <a:buNone/>
            </a:pPr>
            <a:r>
              <a:rPr lang="en-US" sz="3300" dirty="0" smtClean="0"/>
              <a:t>           Hidden Message: It’s too good a deal to pass up.</a:t>
            </a:r>
          </a:p>
          <a:p>
            <a:r>
              <a:rPr lang="en-US" sz="3300" b="1" dirty="0" smtClean="0"/>
              <a:t>Great outdoors</a:t>
            </a:r>
            <a:endParaRPr lang="en-US" sz="3300" dirty="0" smtClean="0"/>
          </a:p>
          <a:p>
            <a:pPr>
              <a:buNone/>
            </a:pPr>
            <a:r>
              <a:rPr lang="en-US" sz="3300" dirty="0" smtClean="0"/>
              <a:t>     Example:  Scenes of nature</a:t>
            </a:r>
          </a:p>
          <a:p>
            <a:pPr>
              <a:buNone/>
            </a:pPr>
            <a:r>
              <a:rPr lang="en-US" sz="3300" dirty="0" smtClean="0"/>
              <a:t>           Hidden Message: If it’s associated with nature, it must be healthy</a:t>
            </a:r>
          </a:p>
          <a:p>
            <a:r>
              <a:rPr lang="en-US" sz="3300" b="1" dirty="0" smtClean="0"/>
              <a:t>Good times</a:t>
            </a:r>
            <a:endParaRPr lang="en-US" sz="3300" dirty="0" smtClean="0"/>
          </a:p>
          <a:p>
            <a:pPr>
              <a:buNone/>
            </a:pPr>
            <a:r>
              <a:rPr lang="en-US" sz="3300" dirty="0" smtClean="0"/>
              <a:t>     Example:  People smiling and laughing</a:t>
            </a:r>
          </a:p>
          <a:p>
            <a:pPr>
              <a:buNone/>
            </a:pPr>
            <a:r>
              <a:rPr lang="en-US" sz="3300" dirty="0" smtClean="0"/>
              <a:t>           Hidden Message: The product will add fun to your life.</a:t>
            </a:r>
          </a:p>
          <a:p>
            <a:r>
              <a:rPr lang="en-US" sz="3300" b="1" dirty="0" smtClean="0"/>
              <a:t>Testimonial</a:t>
            </a:r>
            <a:endParaRPr lang="en-US" sz="3300" dirty="0" smtClean="0"/>
          </a:p>
          <a:p>
            <a:pPr>
              <a:buNone/>
            </a:pPr>
            <a:r>
              <a:rPr lang="en-US" sz="3300" dirty="0" smtClean="0"/>
              <a:t>     Example:  People for whom a product has worked</a:t>
            </a:r>
          </a:p>
          <a:p>
            <a:pPr>
              <a:buNone/>
            </a:pPr>
            <a:r>
              <a:rPr lang="en-US" sz="3300" dirty="0" smtClean="0"/>
              <a:t>           Hidden Message:  It worked for them, so it will work for you, too.</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down)">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wipe(down)">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wipe(down)">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wipe(down)">
                                      <p:cBhvr>
                                        <p:cTn id="9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Evaluating Products</a:t>
            </a:r>
            <a:br>
              <a:rPr lang="en-US" dirty="0" smtClean="0"/>
            </a:br>
            <a:endParaRPr lang="en-US" dirty="0"/>
          </a:p>
        </p:txBody>
      </p:sp>
      <p:sp>
        <p:nvSpPr>
          <p:cNvPr id="3" name="Content Placeholder 2"/>
          <p:cNvSpPr>
            <a:spLocks noGrp="1"/>
          </p:cNvSpPr>
          <p:nvPr>
            <p:ph idx="1"/>
          </p:nvPr>
        </p:nvSpPr>
        <p:spPr>
          <a:xfrm>
            <a:off x="152400" y="990600"/>
            <a:ext cx="8839200" cy="5791200"/>
          </a:xfrm>
        </p:spPr>
        <p:txBody>
          <a:bodyPr>
            <a:normAutofit fontScale="77500" lnSpcReduction="20000"/>
          </a:bodyPr>
          <a:lstStyle/>
          <a:p>
            <a:r>
              <a:rPr lang="en-US" b="1" dirty="0" smtClean="0"/>
              <a:t>Product Labels</a:t>
            </a:r>
            <a:r>
              <a:rPr lang="en-US" dirty="0" smtClean="0"/>
              <a:t> – Labels give you important information about what a product contains.</a:t>
            </a:r>
          </a:p>
          <a:p>
            <a:r>
              <a:rPr lang="en-US" b="1" dirty="0" smtClean="0"/>
              <a:t>Comparison Shopping</a:t>
            </a:r>
            <a:r>
              <a:rPr lang="en-US" dirty="0" smtClean="0"/>
              <a:t> – A second great tool for smart health consumers is comparison shopping, or judging the benefits of different products by comparing several factors, such as quality features, and cost.</a:t>
            </a:r>
          </a:p>
          <a:p>
            <a:pPr lvl="0"/>
            <a:r>
              <a:rPr lang="en-US" b="1" dirty="0" smtClean="0"/>
              <a:t>Cost and quality</a:t>
            </a:r>
            <a:r>
              <a:rPr lang="en-US" dirty="0" smtClean="0"/>
              <a:t> – Generic products may work the same as brand-name products.</a:t>
            </a:r>
          </a:p>
          <a:p>
            <a:pPr lvl="0"/>
            <a:r>
              <a:rPr lang="en-US" b="1" dirty="0" smtClean="0"/>
              <a:t>Features </a:t>
            </a:r>
            <a:r>
              <a:rPr lang="en-US" dirty="0" smtClean="0"/>
              <a:t>– Figure out which product features are most important to you so that you don’t waste money on features you don’t want.</a:t>
            </a:r>
          </a:p>
          <a:p>
            <a:pPr lvl="0"/>
            <a:r>
              <a:rPr lang="en-US" b="1" dirty="0" smtClean="0"/>
              <a:t>Warranty </a:t>
            </a:r>
            <a:r>
              <a:rPr lang="en-US" dirty="0" smtClean="0"/>
              <a:t>– Many products come with a warranty, a company’s or a store’s written agreement to repair a product or refund your money if the product doesn’t function properly.</a:t>
            </a:r>
          </a:p>
          <a:p>
            <a:pPr lvl="0"/>
            <a:r>
              <a:rPr lang="en-US" b="1" dirty="0" smtClean="0"/>
              <a:t>Safety </a:t>
            </a:r>
            <a:r>
              <a:rPr lang="en-US" dirty="0" smtClean="0"/>
              <a:t>– Look for logos from well-known reputable organizations that show the product has been tested for safety.</a:t>
            </a:r>
          </a:p>
          <a:p>
            <a:r>
              <a:rPr lang="en-US" b="1" dirty="0" smtClean="0"/>
              <a:t>Recommendations </a:t>
            </a:r>
            <a:r>
              <a:rPr lang="en-US" dirty="0" smtClean="0"/>
              <a:t>– Listen to the opinions of people you trust who have used the product or service that you are considering.</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u="sng" dirty="0" smtClean="0"/>
              <a:t>LESSON 4:  MANAGING CONSUMER PROBLEMS</a:t>
            </a:r>
            <a:r>
              <a:rPr lang="en-US" dirty="0" smtClean="0"/>
              <a:t/>
            </a:r>
            <a:br>
              <a:rPr lang="en-US" dirty="0" smtClean="0"/>
            </a:br>
            <a:endParaRPr lang="en-US" dirty="0"/>
          </a:p>
        </p:txBody>
      </p:sp>
      <p:sp>
        <p:nvSpPr>
          <p:cNvPr id="3" name="Content Placeholder 2"/>
          <p:cNvSpPr>
            <a:spLocks noGrp="1"/>
          </p:cNvSpPr>
          <p:nvPr>
            <p:ph idx="1"/>
          </p:nvPr>
        </p:nvSpPr>
        <p:spPr>
          <a:xfrm>
            <a:off x="381000" y="1600200"/>
            <a:ext cx="8534400" cy="5029200"/>
          </a:xfrm>
        </p:spPr>
        <p:txBody>
          <a:bodyPr>
            <a:noAutofit/>
          </a:bodyPr>
          <a:lstStyle/>
          <a:p>
            <a:pPr algn="ctr">
              <a:buNone/>
            </a:pPr>
            <a:r>
              <a:rPr lang="en-US" sz="2400" b="1" i="1" dirty="0" smtClean="0"/>
              <a:t>Resolving Consumer Problems</a:t>
            </a:r>
          </a:p>
          <a:p>
            <a:pPr>
              <a:buNone/>
            </a:pPr>
            <a:r>
              <a:rPr lang="en-US" sz="1800" b="1" dirty="0" smtClean="0"/>
              <a:t>If you are not satisfied with the response to your efforts, ask for help from one of the following organizations:</a:t>
            </a:r>
          </a:p>
          <a:p>
            <a:pPr lvl="0"/>
            <a:r>
              <a:rPr lang="en-US" sz="1400" b="1" dirty="0" smtClean="0"/>
              <a:t>Better Business Bureau </a:t>
            </a:r>
            <a:r>
              <a:rPr lang="en-US" sz="1400" dirty="0" smtClean="0"/>
              <a:t>handles complaints about local merchants. </a:t>
            </a:r>
          </a:p>
          <a:p>
            <a:pPr lvl="0"/>
            <a:r>
              <a:rPr lang="en-US" sz="1400" b="1" dirty="0" smtClean="0"/>
              <a:t>Consumer advocates</a:t>
            </a:r>
            <a:r>
              <a:rPr lang="en-US" sz="1400" dirty="0" smtClean="0"/>
              <a:t> are people or groups whose sole purpose is to take on regional, national, and even international consumer issues.</a:t>
            </a:r>
          </a:p>
          <a:p>
            <a:pPr lvl="0"/>
            <a:r>
              <a:rPr lang="en-US" sz="1400" b="1" dirty="0" smtClean="0"/>
              <a:t>Local, state, and federal government agencies</a:t>
            </a:r>
            <a:r>
              <a:rPr lang="en-US" sz="1400" dirty="0" smtClean="0"/>
              <a:t> work to protect consumers’ rights.</a:t>
            </a:r>
          </a:p>
          <a:p>
            <a:r>
              <a:rPr lang="en-US" sz="1400" b="1" dirty="0" smtClean="0"/>
              <a:t>Malpractice</a:t>
            </a:r>
            <a:r>
              <a:rPr lang="en-US" sz="1400" dirty="0" smtClean="0"/>
              <a:t> – failure by a health professional to meet accepted standards.</a:t>
            </a:r>
          </a:p>
          <a:p>
            <a:r>
              <a:rPr lang="en-US" sz="1400" b="1" dirty="0" smtClean="0"/>
              <a:t>Health fraud</a:t>
            </a:r>
            <a:r>
              <a:rPr lang="en-US" sz="1400" dirty="0" smtClean="0"/>
              <a:t> – the sale of worthless products or services that claim to prevent disease or cure other health problems.  Health fraud is often called quackery.</a:t>
            </a:r>
          </a:p>
          <a:p>
            <a:pPr>
              <a:buNone/>
            </a:pPr>
            <a:endParaRPr lang="en-US" sz="1400" b="1" dirty="0" smtClean="0"/>
          </a:p>
          <a:p>
            <a:pPr>
              <a:buNone/>
            </a:pPr>
            <a:r>
              <a:rPr lang="en-US" sz="1800" b="1" dirty="0" smtClean="0"/>
              <a:t>Look out for claims like the following:</a:t>
            </a:r>
          </a:p>
          <a:p>
            <a:pPr lvl="0"/>
            <a:r>
              <a:rPr lang="en-US" sz="1600" dirty="0" smtClean="0"/>
              <a:t>“Secret formula”</a:t>
            </a:r>
          </a:p>
          <a:p>
            <a:pPr lvl="0"/>
            <a:r>
              <a:rPr lang="en-US" sz="1600" dirty="0" smtClean="0"/>
              <a:t>“Miracle cure”</a:t>
            </a:r>
          </a:p>
          <a:p>
            <a:pPr lvl="0"/>
            <a:r>
              <a:rPr lang="en-US" sz="1600" dirty="0" smtClean="0"/>
              <a:t>“Overnight results”</a:t>
            </a:r>
          </a:p>
          <a:p>
            <a:pPr lvl="0"/>
            <a:r>
              <a:rPr lang="en-US" sz="1600" dirty="0" smtClean="0"/>
              <a:t>“All natural”</a:t>
            </a:r>
          </a:p>
          <a:p>
            <a:pPr lvl="0"/>
            <a:r>
              <a:rPr lang="en-US" sz="1600" dirty="0" smtClean="0"/>
              <a:t>“Hurry, this offer expires soon”</a:t>
            </a:r>
            <a:endParaRPr lang="en-US" sz="1600"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iRespondQuestionMaster">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iRespondGraphMaster">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74</TotalTime>
  <Words>930</Words>
  <Application>Microsoft Office PowerPoint</Application>
  <PresentationFormat>On-screen Show (4:3)</PresentationFormat>
  <Paragraphs>93</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Apex</vt:lpstr>
      <vt:lpstr>iRespondQuestionMaster</vt:lpstr>
      <vt:lpstr>iRespondGraphMaster</vt:lpstr>
      <vt:lpstr>Chapter 2</vt:lpstr>
      <vt:lpstr>LESSON 1 : BUILDING HEALTH SKILLS </vt:lpstr>
      <vt:lpstr>PowerPoint Presentation</vt:lpstr>
      <vt:lpstr> LESSON 2 : MAKING RESPONSIBLE DECISIONS AND SETTING GOALS  </vt:lpstr>
      <vt:lpstr>PowerPoint Presentation</vt:lpstr>
      <vt:lpstr> LESSON 3:  BEING A HEALTH-LITERATE CONSUMER </vt:lpstr>
      <vt:lpstr> Techniques/Examples/Hidden Messages </vt:lpstr>
      <vt:lpstr>Evaluating Products </vt:lpstr>
      <vt:lpstr> LESSON 4:  MANAGING CONSUMER PROBLEMS </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install</dc:creator>
  <cp:lastModifiedBy>Deanna Stewart</cp:lastModifiedBy>
  <cp:revision>5</cp:revision>
  <dcterms:created xsi:type="dcterms:W3CDTF">2012-01-19T19:56:38Z</dcterms:created>
  <dcterms:modified xsi:type="dcterms:W3CDTF">2012-01-20T14:49:52Z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