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81627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99013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81627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318916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4825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42213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406482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373904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71889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101382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85679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318916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99013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ED29FAE-AC8C-46D7-AC01-1FA0B0BE3E6C}" type="datetimeFigureOut">
              <a:rPr lang="en-US" smtClean="0"/>
              <a:t>12/15/2015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C0E119D-3380-4887-A8D2-2FE3957C072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C0E119D-3380-4887-A8D2-2FE3957C072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D29FAE-AC8C-46D7-AC01-1FA0B0BE3E6C}"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D29FAE-AC8C-46D7-AC01-1FA0B0BE3E6C}"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29FAE-AC8C-46D7-AC01-1FA0B0BE3E6C}"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4825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E119D-3380-4887-A8D2-2FE3957C072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42213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406482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373904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271889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101382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ED29FAE-AC8C-46D7-AC01-1FA0B0BE3E6C}" type="datetimeFigureOut">
              <a:rPr lang="en-US" smtClean="0"/>
              <a:t>12/15/2015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0E119D-3380-4887-A8D2-2FE3957C0723}" type="slidenum">
              <a:rPr lang="en-US" smtClean="0"/>
              <a:t>‹#›</a:t>
            </a:fld>
            <a:endParaRPr lang="en-US"/>
          </a:p>
        </p:txBody>
      </p:sp>
    </p:spTree>
    <p:extLst>
      <p:ext uri="{BB962C8B-B14F-4D97-AF65-F5344CB8AC3E}">
        <p14:creationId xmlns:p14="http://schemas.microsoft.com/office/powerpoint/2010/main" val="85679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9509382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9509382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D29FAE-AC8C-46D7-AC01-1FA0B0BE3E6C}" type="datetimeFigureOut">
              <a:rPr lang="en-US" smtClean="0"/>
              <a:t>12/15/2015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C0E119D-3380-4887-A8D2-2FE3957C072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spcBef>
                <a:spcPts val="0"/>
              </a:spcBef>
              <a:spcAft>
                <a:spcPts val="0"/>
              </a:spcAft>
            </a:pPr>
            <a:r>
              <a:rPr lang="en-US" sz="8000" b="0" kern="0" dirty="0" smtClean="0">
                <a:effectLst/>
                <a:latin typeface="Times New Roman"/>
                <a:cs typeface="Tahoma"/>
              </a:rPr>
              <a:t>Health</a:t>
            </a:r>
            <a:r>
              <a:rPr lang="en-US" sz="5400" b="1" kern="0" dirty="0" smtClean="0">
                <a:effectLst/>
                <a:latin typeface="Comic Sans MS"/>
                <a:cs typeface="Tahoma"/>
              </a:rPr>
              <a:t/>
            </a:r>
            <a:br>
              <a:rPr lang="en-US" sz="5400" b="1" kern="0" dirty="0" smtClean="0">
                <a:effectLst/>
                <a:latin typeface="Comic Sans MS"/>
                <a:cs typeface="Tahoma"/>
              </a:rPr>
            </a:br>
            <a:r>
              <a:rPr lang="en-US" b="1" dirty="0" smtClean="0">
                <a:effectLst/>
                <a:latin typeface="Times New Roman"/>
                <a:ea typeface="Times New Roman"/>
              </a:rPr>
              <a:t>Blog Access: harrisonhigh.org</a:t>
            </a:r>
            <a:r>
              <a:rPr lang="en-US" dirty="0" smtClean="0">
                <a:effectLst/>
                <a:latin typeface="Times New Roman"/>
                <a:ea typeface="Times New Roman"/>
              </a:rPr>
              <a:t/>
            </a:r>
            <a:br>
              <a:rPr lang="en-US" dirty="0" smtClean="0">
                <a:effectLst/>
                <a:latin typeface="Times New Roman"/>
                <a:ea typeface="Times New Roman"/>
              </a:rPr>
            </a:br>
            <a:endParaRPr lang="en-US" dirty="0"/>
          </a:p>
        </p:txBody>
      </p:sp>
      <p:sp>
        <p:nvSpPr>
          <p:cNvPr id="3" name="Subtitle 2"/>
          <p:cNvSpPr>
            <a:spLocks noGrp="1"/>
          </p:cNvSpPr>
          <p:nvPr>
            <p:ph type="subTitle" idx="1"/>
          </p:nvPr>
        </p:nvSpPr>
        <p:spPr/>
        <p:txBody>
          <a:bodyPr/>
          <a:lstStyle/>
          <a:p>
            <a:r>
              <a:rPr lang="en-US" dirty="0" smtClean="0"/>
              <a:t>Coach Petersen</a:t>
            </a:r>
            <a:endParaRPr lang="en-US" dirty="0"/>
          </a:p>
        </p:txBody>
      </p:sp>
    </p:spTree>
    <p:extLst>
      <p:ext uri="{BB962C8B-B14F-4D97-AF65-F5344CB8AC3E}">
        <p14:creationId xmlns:p14="http://schemas.microsoft.com/office/powerpoint/2010/main" val="1246297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Policy</a:t>
            </a: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dirty="0">
                <a:ea typeface="Calibri"/>
              </a:rPr>
              <a:t>“Students shall not use, display or turn on cellular phones, video phones, or electronic devices during instruction time except when a teacher uses these devices for instructional purposes.  The consequences for inappropriate cell phone use are: </a:t>
            </a:r>
          </a:p>
          <a:p>
            <a:pPr marL="0" marR="0">
              <a:spcBef>
                <a:spcPts val="0"/>
              </a:spcBef>
              <a:spcAft>
                <a:spcPts val="0"/>
              </a:spcAft>
            </a:pPr>
            <a:r>
              <a:rPr lang="en-US" dirty="0">
                <a:ea typeface="Calibri"/>
              </a:rPr>
              <a:t>1</a:t>
            </a:r>
            <a:r>
              <a:rPr lang="en-US" baseline="30000" dirty="0">
                <a:ea typeface="Calibri"/>
              </a:rPr>
              <a:t>st</a:t>
            </a:r>
            <a:r>
              <a:rPr lang="en-US" dirty="0">
                <a:ea typeface="Calibri"/>
              </a:rPr>
              <a:t> offense – Saturday School </a:t>
            </a:r>
          </a:p>
          <a:p>
            <a:pPr marL="0" marR="0">
              <a:spcBef>
                <a:spcPts val="0"/>
              </a:spcBef>
              <a:spcAft>
                <a:spcPts val="0"/>
              </a:spcAft>
            </a:pPr>
            <a:r>
              <a:rPr lang="en-US" dirty="0">
                <a:ea typeface="Calibri"/>
              </a:rPr>
              <a:t>2</a:t>
            </a:r>
            <a:r>
              <a:rPr lang="en-US" baseline="30000" dirty="0">
                <a:ea typeface="Calibri"/>
              </a:rPr>
              <a:t>nd</a:t>
            </a:r>
            <a:r>
              <a:rPr lang="en-US" dirty="0">
                <a:ea typeface="Calibri"/>
              </a:rPr>
              <a:t> offense – 1 Day of ISS</a:t>
            </a:r>
          </a:p>
          <a:p>
            <a:pPr marL="0" marR="0">
              <a:spcBef>
                <a:spcPts val="0"/>
              </a:spcBef>
              <a:spcAft>
                <a:spcPts val="0"/>
              </a:spcAft>
            </a:pPr>
            <a:r>
              <a:rPr lang="en-US" dirty="0">
                <a:ea typeface="Calibri"/>
              </a:rPr>
              <a:t>3</a:t>
            </a:r>
            <a:r>
              <a:rPr lang="en-US" baseline="30000" dirty="0">
                <a:ea typeface="Calibri"/>
              </a:rPr>
              <a:t>rd</a:t>
            </a:r>
            <a:r>
              <a:rPr lang="en-US" dirty="0">
                <a:ea typeface="Calibri"/>
              </a:rPr>
              <a:t> offense – 2 Days of ISS</a:t>
            </a:r>
          </a:p>
          <a:p>
            <a:pPr marL="0" indent="0">
              <a:buNone/>
            </a:pPr>
            <a:endParaRPr lang="en-US" dirty="0"/>
          </a:p>
        </p:txBody>
      </p:sp>
    </p:spTree>
    <p:extLst>
      <p:ext uri="{BB962C8B-B14F-4D97-AF65-F5344CB8AC3E}">
        <p14:creationId xmlns:p14="http://schemas.microsoft.com/office/powerpoint/2010/main" val="27715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pPr>
              <a:spcBef>
                <a:spcPts val="0"/>
              </a:spcBef>
              <a:tabLst>
                <a:tab pos="457200" algn="l"/>
              </a:tabLst>
            </a:pPr>
            <a:r>
              <a:rPr lang="en-US" dirty="0" smtClean="0">
                <a:effectLst/>
                <a:latin typeface="Times New Roman"/>
                <a:ea typeface="Times New Roman"/>
              </a:rPr>
              <a:t>To encourage students to assess their attitudes and behavioral patterns towards health, and to help them understand the impact their choices will have on their well-being both today and in the future.</a:t>
            </a:r>
          </a:p>
          <a:p>
            <a:pPr marL="137160" lvl="0" indent="0">
              <a:spcBef>
                <a:spcPts val="0"/>
              </a:spcBef>
              <a:buNone/>
              <a:tabLst>
                <a:tab pos="457200" algn="l"/>
              </a:tabLst>
            </a:pPr>
            <a:endParaRPr lang="en-US" dirty="0" smtClean="0">
              <a:effectLst/>
              <a:latin typeface="Times New Roman"/>
              <a:ea typeface="Times New Roman"/>
            </a:endParaRPr>
          </a:p>
          <a:p>
            <a:pPr>
              <a:spcBef>
                <a:spcPts val="0"/>
              </a:spcBef>
              <a:tabLst>
                <a:tab pos="457200" algn="l"/>
              </a:tabLst>
            </a:pPr>
            <a:r>
              <a:rPr lang="en-US" dirty="0" smtClean="0">
                <a:effectLst/>
                <a:latin typeface="Times New Roman"/>
                <a:ea typeface="Times New Roman"/>
              </a:rPr>
              <a:t>To enhance student learning using “Cornell” notes, time management, organization, and student responsibility. </a:t>
            </a:r>
          </a:p>
          <a:p>
            <a:endParaRPr lang="en-US" dirty="0"/>
          </a:p>
        </p:txBody>
      </p:sp>
    </p:spTree>
    <p:extLst>
      <p:ext uri="{BB962C8B-B14F-4D97-AF65-F5344CB8AC3E}">
        <p14:creationId xmlns:p14="http://schemas.microsoft.com/office/powerpoint/2010/main" val="372194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effectLst/>
                <a:latin typeface="Times New Roman"/>
                <a:ea typeface="Times New Roman"/>
              </a:rPr>
              <a:t>The purpose of this course is to teach students how to adjust and adapt to the challenges of adolescence.  Also, to provide more opportunities for students to be organized, challenged, think critically, succeed, and make connections using strategies.  In addition, this course helps students recognize and avoid health risks.  Instruction in anatomy, reproduction, STD’s/HIV/AIDS will be provided to students.  Should you have questions or should you wish to preview personally any of the materials, please contact your child’s health teacher.  As required by state law, parents have the option to exclude their child from human sexuality and HIV/AIDS lessons.  If this is your wish, you must notify the principal in writing.  It is our hope that parents and guardians will take this as an opportunity to discuss these topics with their children.  Parents are the first to provide guidance to their child in these areas.  We strive to thoughtfully and carefully enhance this guidance.  </a:t>
            </a:r>
          </a:p>
          <a:p>
            <a:pPr marL="0" indent="0">
              <a:buNone/>
            </a:pPr>
            <a:r>
              <a:rPr lang="en-US" b="1" dirty="0" smtClean="0">
                <a:effectLst/>
                <a:latin typeface="Times New Roman"/>
                <a:ea typeface="Times New Roman"/>
              </a:rPr>
              <a:t>THIS COURSE MEETS STATE REQUIREMENTS</a:t>
            </a:r>
            <a:endParaRPr lang="en-US" b="1" dirty="0"/>
          </a:p>
        </p:txBody>
      </p:sp>
    </p:spTree>
    <p:extLst>
      <p:ext uri="{BB962C8B-B14F-4D97-AF65-F5344CB8AC3E}">
        <p14:creationId xmlns:p14="http://schemas.microsoft.com/office/powerpoint/2010/main" val="49676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Skills &amp; Concepts</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600"/>
              </a:spcAft>
              <a:buNone/>
            </a:pPr>
            <a:r>
              <a:rPr lang="en-US" dirty="0" smtClean="0">
                <a:effectLst/>
                <a:latin typeface="Times New Roman"/>
                <a:ea typeface="Times New Roman"/>
              </a:rPr>
              <a:t>Health Choices, Decision Making Skills, Goal Setting, Time Management, Mental and Emotional Health, Your Personality, Stress Management, Emotional Problems, Tobacco, Drug Abuse, Alcohol, Infectious Diseases, AIDS, STD’s, Cancer, Heart and Artery Disease, Pairing Commitment and Marriage, Conception and Parenting, Alcohol and Drug Awareness Program (ADAP) as required by the state of Georgia, and CPR.</a:t>
            </a:r>
            <a:endParaRPr lang="en-US" sz="18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16956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GRADES</a:t>
            </a:r>
            <a:r>
              <a:rPr lang="en-US" dirty="0" smtClean="0"/>
              <a: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u="sng" dirty="0" smtClean="0"/>
              <a:t>ACADEMIC </a:t>
            </a:r>
            <a:r>
              <a:rPr lang="en-US" u="sng" dirty="0"/>
              <a:t>POLICY:</a:t>
            </a:r>
            <a:r>
              <a:rPr lang="en-US" b="1" dirty="0"/>
              <a:t>	</a:t>
            </a:r>
          </a:p>
          <a:p>
            <a:pPr marL="0" indent="0">
              <a:buNone/>
            </a:pPr>
            <a:r>
              <a:rPr lang="en-US" b="1" dirty="0"/>
              <a:t>		</a:t>
            </a:r>
          </a:p>
          <a:p>
            <a:r>
              <a:rPr lang="en-US" b="1" dirty="0"/>
              <a:t>A	90-100			</a:t>
            </a:r>
            <a:r>
              <a:rPr lang="en-US" b="1" dirty="0" smtClean="0"/>
              <a:t>    </a:t>
            </a:r>
            <a:endParaRPr lang="en-US" b="1" dirty="0"/>
          </a:p>
          <a:p>
            <a:r>
              <a:rPr lang="en-US" dirty="0" smtClean="0"/>
              <a:t>B</a:t>
            </a:r>
            <a:r>
              <a:rPr lang="en-US" dirty="0"/>
              <a:t>	</a:t>
            </a:r>
            <a:r>
              <a:rPr lang="en-US" dirty="0" smtClean="0"/>
              <a:t>80-89</a:t>
            </a:r>
          </a:p>
          <a:p>
            <a:r>
              <a:rPr lang="en-US" b="1" dirty="0" smtClean="0"/>
              <a:t>C  74-79</a:t>
            </a:r>
            <a:endParaRPr lang="en-US" dirty="0" smtClean="0"/>
          </a:p>
          <a:p>
            <a:r>
              <a:rPr lang="en-US" dirty="0" smtClean="0"/>
              <a:t>D  70-73</a:t>
            </a:r>
          </a:p>
          <a:p>
            <a:r>
              <a:rPr lang="en-US" b="1" dirty="0" smtClean="0">
                <a:solidFill>
                  <a:prstClr val="black"/>
                </a:solidFill>
              </a:rPr>
              <a:t>F  </a:t>
            </a:r>
            <a:r>
              <a:rPr lang="en-US" b="1" dirty="0">
                <a:solidFill>
                  <a:prstClr val="black"/>
                </a:solidFill>
              </a:rPr>
              <a:t>69 and below </a:t>
            </a:r>
            <a:r>
              <a:rPr lang="en-US" dirty="0"/>
              <a:t>	</a:t>
            </a:r>
          </a:p>
        </p:txBody>
      </p:sp>
    </p:spTree>
    <p:extLst>
      <p:ext uri="{BB962C8B-B14F-4D97-AF65-F5344CB8AC3E}">
        <p14:creationId xmlns:p14="http://schemas.microsoft.com/office/powerpoint/2010/main" val="265994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Based Grading</a:t>
            </a:r>
            <a:endParaRPr lang="en-US" dirty="0"/>
          </a:p>
        </p:txBody>
      </p:sp>
      <p:sp>
        <p:nvSpPr>
          <p:cNvPr id="3" name="Content Placeholder 2"/>
          <p:cNvSpPr>
            <a:spLocks noGrp="1"/>
          </p:cNvSpPr>
          <p:nvPr>
            <p:ph idx="1"/>
          </p:nvPr>
        </p:nvSpPr>
        <p:spPr>
          <a:xfrm>
            <a:off x="228600" y="1600200"/>
            <a:ext cx="8763000" cy="4876800"/>
          </a:xfrm>
        </p:spPr>
        <p:txBody>
          <a:bodyPr>
            <a:normAutofit fontScale="47500" lnSpcReduction="20000"/>
          </a:bodyPr>
          <a:lstStyle/>
          <a:p>
            <a:pPr marL="0" indent="0">
              <a:buNone/>
            </a:pPr>
            <a:r>
              <a:rPr lang="en-US" b="1" dirty="0" smtClean="0"/>
              <a:t> </a:t>
            </a:r>
            <a:r>
              <a:rPr lang="en-US" b="1" dirty="0" smtClean="0"/>
              <a:t>25 </a:t>
            </a:r>
            <a:r>
              <a:rPr lang="en-US" b="1" dirty="0" smtClean="0"/>
              <a:t>% </a:t>
            </a:r>
            <a:r>
              <a:rPr lang="en-US" b="1" dirty="0"/>
              <a:t>- P.S.1 Students will comprehend concepts related to health promotion and disease prevention</a:t>
            </a:r>
            <a:endParaRPr lang="en-US" dirty="0"/>
          </a:p>
          <a:p>
            <a:r>
              <a:rPr lang="en-US" b="1" dirty="0"/>
              <a:t>	</a:t>
            </a:r>
            <a:r>
              <a:rPr lang="en-US" b="1" i="1" dirty="0"/>
              <a:t>Chapters </a:t>
            </a:r>
            <a:r>
              <a:rPr lang="en-US" b="1" i="1" dirty="0" smtClean="0"/>
              <a:t>1,2,25</a:t>
            </a:r>
          </a:p>
          <a:p>
            <a:endParaRPr lang="en-US" b="1" dirty="0"/>
          </a:p>
          <a:p>
            <a:pPr marL="0" indent="0">
              <a:buNone/>
            </a:pPr>
            <a:r>
              <a:rPr lang="en-US" b="1" dirty="0" smtClean="0"/>
              <a:t> 25% </a:t>
            </a:r>
            <a:r>
              <a:rPr lang="en-US" b="1" dirty="0"/>
              <a:t>- P.S. 2 Students will analyze the influence of family, peers, culture, media, technology, and </a:t>
            </a:r>
            <a:r>
              <a:rPr lang="en-US" b="1" dirty="0" smtClean="0"/>
              <a:t>other </a:t>
            </a:r>
            <a:r>
              <a:rPr lang="en-US" b="1" dirty="0"/>
              <a:t>factors on </a:t>
            </a:r>
            <a:r>
              <a:rPr lang="en-US" b="1" dirty="0" smtClean="0"/>
              <a:t>	healthy behaviors </a:t>
            </a:r>
            <a:endParaRPr lang="en-US" dirty="0"/>
          </a:p>
          <a:p>
            <a:pPr marL="137160" indent="0">
              <a:buNone/>
            </a:pPr>
            <a:r>
              <a:rPr lang="en-US" b="1" dirty="0" smtClean="0"/>
              <a:t>       P.S</a:t>
            </a:r>
            <a:r>
              <a:rPr lang="en-US" b="1" dirty="0"/>
              <a:t>. 3 Students will demonstrate the ability to access valid health information and </a:t>
            </a:r>
            <a:r>
              <a:rPr lang="en-US" b="1" dirty="0" smtClean="0"/>
              <a:t>products and </a:t>
            </a:r>
            <a:r>
              <a:rPr lang="en-US" b="1" dirty="0"/>
              <a:t>services </a:t>
            </a:r>
            <a:r>
              <a:rPr lang="en-US" b="1" dirty="0" smtClean="0"/>
              <a:t>	to </a:t>
            </a:r>
            <a:r>
              <a:rPr lang="en-US" b="1" dirty="0"/>
              <a:t>enhance </a:t>
            </a:r>
            <a:r>
              <a:rPr lang="en-US" b="1" dirty="0" smtClean="0"/>
              <a:t>	health </a:t>
            </a:r>
            <a:endParaRPr lang="en-US" dirty="0"/>
          </a:p>
          <a:p>
            <a:r>
              <a:rPr lang="en-US" b="1" dirty="0"/>
              <a:t>	</a:t>
            </a:r>
            <a:r>
              <a:rPr lang="en-US" b="1" i="1" dirty="0"/>
              <a:t>Chapters </a:t>
            </a:r>
            <a:r>
              <a:rPr lang="en-US" b="1" i="1" dirty="0" smtClean="0"/>
              <a:t>3,4,5,6,7,8,9</a:t>
            </a:r>
          </a:p>
          <a:p>
            <a:pPr marL="0" indent="0">
              <a:buNone/>
            </a:pPr>
            <a:endParaRPr lang="en-US" b="1" dirty="0"/>
          </a:p>
          <a:p>
            <a:pPr marL="0" indent="0">
              <a:buNone/>
            </a:pPr>
            <a:r>
              <a:rPr lang="en-US" b="1" dirty="0" smtClean="0"/>
              <a:t> 25% </a:t>
            </a:r>
            <a:r>
              <a:rPr lang="en-US" b="1" dirty="0"/>
              <a:t>- P.S. 4 Students will demonstrate the ability to use interpersonal communication skills to </a:t>
            </a:r>
            <a:r>
              <a:rPr lang="en-US" b="1" dirty="0" smtClean="0"/>
              <a:t>enhance </a:t>
            </a:r>
            <a:r>
              <a:rPr lang="en-US" b="1" dirty="0"/>
              <a:t>health </a:t>
            </a:r>
            <a:r>
              <a:rPr lang="en-US" b="1" dirty="0" smtClean="0"/>
              <a:t>	and </a:t>
            </a:r>
            <a:r>
              <a:rPr lang="en-US" b="1" dirty="0"/>
              <a:t>avoid </a:t>
            </a:r>
            <a:r>
              <a:rPr lang="en-US" b="1" dirty="0" smtClean="0"/>
              <a:t>or reduce </a:t>
            </a:r>
            <a:r>
              <a:rPr lang="en-US" b="1" dirty="0"/>
              <a:t>health </a:t>
            </a:r>
            <a:r>
              <a:rPr lang="en-US" b="1" dirty="0" smtClean="0"/>
              <a:t>risks</a:t>
            </a:r>
            <a:endParaRPr lang="en-US" dirty="0" smtClean="0"/>
          </a:p>
          <a:p>
            <a:pPr marL="0" indent="0">
              <a:buNone/>
            </a:pPr>
            <a:r>
              <a:rPr lang="en-US" b="1" dirty="0" smtClean="0"/>
              <a:t>           P.S</a:t>
            </a:r>
            <a:r>
              <a:rPr lang="en-US" b="1" dirty="0"/>
              <a:t>. 7 Students will demonstrate the ability to practice health-enhancing behaviors and avoid </a:t>
            </a:r>
            <a:r>
              <a:rPr lang="en-US" b="1" dirty="0" smtClean="0"/>
              <a:t>or </a:t>
            </a:r>
            <a:r>
              <a:rPr lang="en-US" b="1" dirty="0"/>
              <a:t>reduce </a:t>
            </a:r>
            <a:r>
              <a:rPr lang="en-US" b="1" dirty="0" smtClean="0"/>
              <a:t>	health </a:t>
            </a:r>
            <a:r>
              <a:rPr lang="en-US" b="1" dirty="0"/>
              <a:t>risks</a:t>
            </a:r>
            <a:endParaRPr lang="en-US" dirty="0"/>
          </a:p>
          <a:p>
            <a:r>
              <a:rPr lang="en-US" b="1" dirty="0"/>
              <a:t>	</a:t>
            </a:r>
            <a:r>
              <a:rPr lang="en-US" b="1" i="1" dirty="0"/>
              <a:t>Chapters </a:t>
            </a:r>
            <a:r>
              <a:rPr lang="en-US" b="1" i="1" dirty="0" smtClean="0"/>
              <a:t>19,20,21,22</a:t>
            </a:r>
            <a:r>
              <a:rPr lang="en-US" b="1" i="1" dirty="0"/>
              <a:t>, </a:t>
            </a:r>
            <a:r>
              <a:rPr lang="en-US" b="1" i="1" dirty="0" smtClean="0"/>
              <a:t>ADAP</a:t>
            </a:r>
          </a:p>
          <a:p>
            <a:pPr marL="0" indent="0">
              <a:buNone/>
            </a:pPr>
            <a:endParaRPr lang="en-US" b="1" dirty="0"/>
          </a:p>
          <a:p>
            <a:pPr marL="0" indent="0">
              <a:buNone/>
            </a:pPr>
            <a:r>
              <a:rPr lang="en-US" b="1" dirty="0" smtClean="0"/>
              <a:t> 10%- </a:t>
            </a:r>
            <a:r>
              <a:rPr lang="en-US" b="1" dirty="0"/>
              <a:t>P.S. 5 Students will demonstrate the ability to use decision-making skills to enhance </a:t>
            </a:r>
            <a:r>
              <a:rPr lang="en-US" b="1" dirty="0" smtClean="0"/>
              <a:t>health.</a:t>
            </a:r>
            <a:endParaRPr lang="en-US" dirty="0"/>
          </a:p>
          <a:p>
            <a:pPr marL="137160" indent="0">
              <a:buNone/>
            </a:pPr>
            <a:r>
              <a:rPr lang="en-US" b="1" dirty="0" smtClean="0"/>
              <a:t>       P.S</a:t>
            </a:r>
            <a:r>
              <a:rPr lang="en-US" b="1" dirty="0"/>
              <a:t>. 6 Students will demonstrate the ability to use goal-setting skills to enhance </a:t>
            </a:r>
            <a:r>
              <a:rPr lang="en-US" b="1" dirty="0" smtClean="0"/>
              <a:t>health.</a:t>
            </a:r>
            <a:endParaRPr lang="en-US" dirty="0"/>
          </a:p>
          <a:p>
            <a:r>
              <a:rPr lang="en-US" b="1" dirty="0"/>
              <a:t>	</a:t>
            </a:r>
            <a:r>
              <a:rPr lang="en-US" b="1" i="1" dirty="0"/>
              <a:t>Choosing the Best </a:t>
            </a:r>
            <a:r>
              <a:rPr lang="en-US" b="1" i="1" dirty="0" smtClean="0"/>
              <a:t>Journey</a:t>
            </a:r>
          </a:p>
          <a:p>
            <a:pPr marL="0" indent="0">
              <a:buNone/>
            </a:pPr>
            <a:r>
              <a:rPr lang="en-US" b="1" dirty="0"/>
              <a:t> </a:t>
            </a:r>
            <a:r>
              <a:rPr lang="en-US" b="1" dirty="0" smtClean="0"/>
              <a:t>          P.S</a:t>
            </a:r>
            <a:r>
              <a:rPr lang="en-US" b="1" dirty="0"/>
              <a:t>. 8 Students will demonstrate the ability to advocate for personal, family, and community </a:t>
            </a:r>
            <a:r>
              <a:rPr lang="en-US" b="1" dirty="0" smtClean="0"/>
              <a:t>health</a:t>
            </a:r>
          </a:p>
          <a:p>
            <a:pPr marL="0" indent="0">
              <a:buNone/>
            </a:pPr>
            <a:r>
              <a:rPr lang="en-US" b="1" dirty="0"/>
              <a:t>	</a:t>
            </a:r>
            <a:r>
              <a:rPr lang="en-US" b="1" dirty="0" smtClean="0"/>
              <a:t> </a:t>
            </a:r>
            <a:r>
              <a:rPr lang="en-US" b="1" i="1" dirty="0" smtClean="0"/>
              <a:t>CPR</a:t>
            </a:r>
            <a:endParaRPr lang="en-US" b="1" dirty="0" smtClean="0"/>
          </a:p>
          <a:p>
            <a:pPr marL="0" indent="0">
              <a:buNone/>
            </a:pPr>
            <a:endParaRPr lang="en-US" b="1" dirty="0"/>
          </a:p>
          <a:p>
            <a:pPr marL="0" indent="0">
              <a:buNone/>
            </a:pPr>
            <a:r>
              <a:rPr lang="en-US" b="1" dirty="0" smtClean="0"/>
              <a:t> 15</a:t>
            </a:r>
            <a:r>
              <a:rPr lang="en-US" b="1" dirty="0" smtClean="0"/>
              <a:t>% </a:t>
            </a:r>
            <a:r>
              <a:rPr lang="en-US" b="1" dirty="0"/>
              <a:t>- Final </a:t>
            </a:r>
            <a:r>
              <a:rPr lang="en-US" b="1" dirty="0" smtClean="0"/>
              <a:t>Exam</a:t>
            </a:r>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0703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42900">
              <a:spcBef>
                <a:spcPts val="0"/>
              </a:spcBef>
            </a:pPr>
            <a:r>
              <a:rPr lang="en-US" b="1" u="sng" dirty="0">
                <a:solidFill>
                  <a:prstClr val="black"/>
                </a:solidFill>
                <a:latin typeface="Times New Roman"/>
                <a:ea typeface="Times New Roman"/>
                <a:cs typeface="Tahoma"/>
              </a:rPr>
              <a:t>Make Up Policy</a:t>
            </a:r>
            <a:r>
              <a:rPr lang="en-US" b="1" dirty="0">
                <a:solidFill>
                  <a:prstClr val="black"/>
                </a:solidFill>
                <a:latin typeface="Times New Roman"/>
                <a:ea typeface="Times New Roman"/>
                <a:cs typeface="Tahoma"/>
              </a:rPr>
              <a:t>:</a:t>
            </a:r>
            <a:r>
              <a:rPr lang="en-US" sz="3200" b="1" dirty="0">
                <a:solidFill>
                  <a:prstClr val="black"/>
                </a:solidFill>
                <a:latin typeface="Comic Sans MS"/>
                <a:ea typeface="Times New Roman"/>
                <a:cs typeface="Tahoma"/>
              </a:rPr>
              <a:t/>
            </a:r>
            <a:br>
              <a:rPr lang="en-US" sz="3200" b="1" dirty="0">
                <a:solidFill>
                  <a:prstClr val="black"/>
                </a:solidFill>
                <a:latin typeface="Comic Sans MS"/>
                <a:ea typeface="Times New Roman"/>
                <a:cs typeface="Tahoma"/>
              </a:rPr>
            </a:br>
            <a:endParaRPr lang="en-US" dirty="0"/>
          </a:p>
        </p:txBody>
      </p:sp>
      <p:sp>
        <p:nvSpPr>
          <p:cNvPr id="3" name="Content Placeholder 2"/>
          <p:cNvSpPr>
            <a:spLocks noGrp="1"/>
          </p:cNvSpPr>
          <p:nvPr>
            <p:ph idx="1"/>
          </p:nvPr>
        </p:nvSpPr>
        <p:spPr/>
        <p:txBody>
          <a:bodyPr>
            <a:normAutofit lnSpcReduction="10000"/>
          </a:bodyPr>
          <a:lstStyle/>
          <a:p>
            <a:pPr marL="228600" marR="0">
              <a:spcBef>
                <a:spcPts val="0"/>
              </a:spcBef>
              <a:spcAft>
                <a:spcPts val="0"/>
              </a:spcAft>
            </a:pPr>
            <a:endParaRPr lang="en-US" b="1" dirty="0" smtClean="0">
              <a:effectLst/>
              <a:latin typeface="Comic Sans MS"/>
              <a:ea typeface="Times New Roman"/>
              <a:cs typeface="Tahoma"/>
            </a:endParaRPr>
          </a:p>
          <a:p>
            <a:pPr lvl="0">
              <a:spcBef>
                <a:spcPts val="0"/>
              </a:spcBef>
              <a:buFont typeface="Times New Roman"/>
              <a:buChar char="-"/>
              <a:tabLst>
                <a:tab pos="457200" algn="l"/>
              </a:tabLst>
            </a:pPr>
            <a:r>
              <a:rPr lang="en-US" b="1" dirty="0" smtClean="0">
                <a:effectLst/>
                <a:latin typeface="Times New Roman"/>
                <a:ea typeface="Times New Roman"/>
                <a:cs typeface="Tahoma"/>
              </a:rPr>
              <a:t>Students who </a:t>
            </a:r>
            <a:r>
              <a:rPr lang="en-US" b="1" dirty="0" smtClean="0">
                <a:latin typeface="Times New Roman"/>
                <a:ea typeface="Times New Roman"/>
                <a:cs typeface="Tahoma"/>
              </a:rPr>
              <a:t>have excused</a:t>
            </a:r>
            <a:r>
              <a:rPr lang="en-US" b="0" dirty="0" smtClean="0">
                <a:effectLst/>
                <a:latin typeface="Times New Roman"/>
                <a:ea typeface="Times New Roman"/>
                <a:cs typeface="Tahoma"/>
              </a:rPr>
              <a:t> </a:t>
            </a:r>
            <a:r>
              <a:rPr lang="en-US" b="1" dirty="0" smtClean="0">
                <a:effectLst/>
                <a:latin typeface="Times New Roman"/>
                <a:ea typeface="Times New Roman"/>
                <a:cs typeface="Tahoma"/>
              </a:rPr>
              <a:t>absences or </a:t>
            </a:r>
            <a:r>
              <a:rPr lang="en-US" b="1" dirty="0" err="1" smtClean="0">
                <a:effectLst/>
                <a:latin typeface="Times New Roman"/>
                <a:ea typeface="Times New Roman"/>
                <a:cs typeface="Tahoma"/>
              </a:rPr>
              <a:t>tardies</a:t>
            </a:r>
            <a:r>
              <a:rPr lang="en-US" b="1" dirty="0" smtClean="0">
                <a:effectLst/>
                <a:latin typeface="Times New Roman"/>
                <a:ea typeface="Times New Roman"/>
                <a:cs typeface="Tahoma"/>
              </a:rPr>
              <a:t> must make up missed assignments</a:t>
            </a:r>
          </a:p>
          <a:p>
            <a:pPr marL="137160" lvl="0" indent="0">
              <a:spcBef>
                <a:spcPts val="0"/>
              </a:spcBef>
              <a:buNone/>
              <a:tabLst>
                <a:tab pos="457200" algn="l"/>
              </a:tabLst>
            </a:pPr>
            <a:endParaRPr lang="en-US" b="1" dirty="0" smtClean="0">
              <a:effectLst/>
              <a:latin typeface="Comic Sans MS"/>
              <a:ea typeface="Times New Roman"/>
              <a:cs typeface="Tahoma"/>
            </a:endParaRPr>
          </a:p>
          <a:p>
            <a:pPr lvl="0">
              <a:spcBef>
                <a:spcPts val="0"/>
              </a:spcBef>
              <a:buFont typeface="Times New Roman"/>
              <a:buChar char="-"/>
              <a:tabLst>
                <a:tab pos="457200" algn="l"/>
              </a:tabLst>
            </a:pPr>
            <a:r>
              <a:rPr lang="en-US" b="1" dirty="0" smtClean="0">
                <a:effectLst/>
                <a:latin typeface="Times New Roman"/>
                <a:ea typeface="Times New Roman"/>
                <a:cs typeface="Tahoma"/>
              </a:rPr>
              <a:t>It is the student’s responsibility to make up tests and to ask for work that they have missed.</a:t>
            </a:r>
          </a:p>
          <a:p>
            <a:pPr lvl="0">
              <a:spcBef>
                <a:spcPts val="0"/>
              </a:spcBef>
              <a:buFont typeface="Times New Roman"/>
              <a:buChar char="-"/>
              <a:tabLst>
                <a:tab pos="457200" algn="l"/>
              </a:tabLst>
            </a:pPr>
            <a:endParaRPr lang="en-US" b="1" dirty="0">
              <a:latin typeface="Times New Roman"/>
              <a:ea typeface="Times New Roman"/>
              <a:cs typeface="Tahoma"/>
            </a:endParaRPr>
          </a:p>
          <a:p>
            <a:pPr lvl="0">
              <a:spcBef>
                <a:spcPts val="0"/>
              </a:spcBef>
              <a:buFont typeface="Times New Roman"/>
              <a:buChar char="-"/>
              <a:tabLst>
                <a:tab pos="457200" algn="l"/>
              </a:tabLst>
            </a:pPr>
            <a:r>
              <a:rPr lang="en-US" b="1" dirty="0" smtClean="0">
                <a:latin typeface="Times New Roman"/>
                <a:ea typeface="Times New Roman"/>
                <a:cs typeface="Tahoma"/>
              </a:rPr>
              <a:t>If students do not make up their missed assignments within a week, they will receive a ZERO.  The student must make up the ZERO before the final if they wish to get credit of the missed work.</a:t>
            </a:r>
            <a:endParaRPr lang="en-US" b="1" dirty="0" smtClean="0">
              <a:effectLst/>
              <a:latin typeface="Comic Sans MS"/>
              <a:ea typeface="Times New Roman"/>
              <a:cs typeface="Tahoma"/>
            </a:endParaRPr>
          </a:p>
          <a:p>
            <a:endParaRPr lang="en-US" dirty="0"/>
          </a:p>
        </p:txBody>
      </p:sp>
    </p:spTree>
    <p:extLst>
      <p:ext uri="{BB962C8B-B14F-4D97-AF65-F5344CB8AC3E}">
        <p14:creationId xmlns:p14="http://schemas.microsoft.com/office/powerpoint/2010/main" val="273867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atin typeface="Times New Roman"/>
                <a:ea typeface="Times New Roman"/>
                <a:cs typeface="Tahoma"/>
              </a:rPr>
              <a:t>Behavioral Expectations:</a:t>
            </a:r>
            <a:r>
              <a:rPr lang="en-US" b="1" dirty="0" smtClean="0">
                <a:effectLst/>
                <a:latin typeface="Comic Sans MS"/>
                <a:ea typeface="Times New Roman"/>
                <a:cs typeface="Tahoma"/>
              </a:rPr>
              <a:t/>
            </a:r>
            <a:br>
              <a:rPr lang="en-US" b="1" dirty="0" smtClean="0">
                <a:effectLst/>
                <a:latin typeface="Comic Sans MS"/>
                <a:ea typeface="Times New Roman"/>
                <a:cs typeface="Tahoma"/>
              </a:rPr>
            </a:br>
            <a:endParaRPr lang="en-US" dirty="0"/>
          </a:p>
        </p:txBody>
      </p:sp>
      <p:sp>
        <p:nvSpPr>
          <p:cNvPr id="3" name="Content Placeholder 2"/>
          <p:cNvSpPr>
            <a:spLocks noGrp="1"/>
          </p:cNvSpPr>
          <p:nvPr>
            <p:ph idx="1"/>
          </p:nvPr>
        </p:nvSpPr>
        <p:spPr/>
        <p:txBody>
          <a:bodyPr>
            <a:normAutofit fontScale="85000" lnSpcReduction="10000"/>
          </a:bodyPr>
          <a:lstStyle/>
          <a:p>
            <a:pPr lvl="0">
              <a:spcBef>
                <a:spcPts val="0"/>
              </a:spcBef>
              <a:buFont typeface="+mj-lt"/>
              <a:buAutoNum type="arabicPeriod"/>
              <a:tabLst>
                <a:tab pos="685800" algn="l"/>
              </a:tabLst>
            </a:pPr>
            <a:r>
              <a:rPr lang="en-US" b="1" dirty="0" smtClean="0">
                <a:effectLst/>
                <a:latin typeface="Times New Roman"/>
                <a:ea typeface="Times New Roman"/>
                <a:cs typeface="Tahoma"/>
              </a:rPr>
              <a:t>Be prompt to class!!  (Meaning: DON’T BE LATE)  You are expected to go to the restroom, get your books, etc. between classes.  Harrison High School tardy policy will be used.</a:t>
            </a:r>
            <a:endParaRPr lang="en-US" b="1" dirty="0" smtClean="0">
              <a:effectLst/>
              <a:latin typeface="Comic Sans MS"/>
              <a:ea typeface="Times New Roman"/>
              <a:cs typeface="Tahoma"/>
            </a:endParaRPr>
          </a:p>
          <a:p>
            <a:pPr lvl="0">
              <a:spcBef>
                <a:spcPts val="0"/>
              </a:spcBef>
              <a:buFont typeface="+mj-lt"/>
              <a:buAutoNum type="arabicPeriod"/>
              <a:tabLst>
                <a:tab pos="685800" algn="l"/>
              </a:tabLst>
            </a:pPr>
            <a:r>
              <a:rPr lang="en-US" b="1" dirty="0" smtClean="0">
                <a:effectLst/>
                <a:latin typeface="Times New Roman"/>
                <a:ea typeface="Times New Roman"/>
                <a:cs typeface="Tahoma"/>
              </a:rPr>
              <a:t>No eating or drinking in the classroom with the exception of bottled water.</a:t>
            </a:r>
            <a:endParaRPr lang="en-US" b="1" dirty="0" smtClean="0">
              <a:effectLst/>
              <a:latin typeface="Comic Sans MS"/>
              <a:ea typeface="Times New Roman"/>
              <a:cs typeface="Tahoma"/>
            </a:endParaRPr>
          </a:p>
          <a:p>
            <a:pPr lvl="0">
              <a:spcBef>
                <a:spcPts val="0"/>
              </a:spcBef>
              <a:buFont typeface="+mj-lt"/>
              <a:buAutoNum type="arabicPeriod"/>
              <a:tabLst>
                <a:tab pos="685800" algn="l"/>
              </a:tabLst>
            </a:pPr>
            <a:r>
              <a:rPr lang="en-US" b="1" dirty="0" smtClean="0">
                <a:effectLst/>
                <a:latin typeface="Times New Roman"/>
                <a:ea typeface="Times New Roman"/>
                <a:cs typeface="Tahoma"/>
              </a:rPr>
              <a:t>Please be considerate of others.  Everyone’s opinion is important.</a:t>
            </a:r>
            <a:endParaRPr lang="en-US" b="1" dirty="0" smtClean="0">
              <a:effectLst/>
              <a:latin typeface="Comic Sans MS"/>
              <a:ea typeface="Times New Roman"/>
              <a:cs typeface="Tahoma"/>
            </a:endParaRPr>
          </a:p>
          <a:p>
            <a:pPr lvl="0">
              <a:spcBef>
                <a:spcPts val="0"/>
              </a:spcBef>
              <a:buFont typeface="+mj-lt"/>
              <a:buAutoNum type="arabicPeriod"/>
              <a:tabLst>
                <a:tab pos="685800" algn="l"/>
              </a:tabLst>
            </a:pPr>
            <a:r>
              <a:rPr lang="en-US" b="1" dirty="0" smtClean="0">
                <a:effectLst/>
                <a:latin typeface="Times New Roman"/>
                <a:ea typeface="Times New Roman"/>
                <a:cs typeface="Tahoma"/>
              </a:rPr>
              <a:t>Come prepared to class everyday with your textbook, spiral notebook, three ring binder, a writing utensil (black/blue ink and #2 pencil for tests), and paper.</a:t>
            </a:r>
            <a:endParaRPr lang="en-US" b="1" dirty="0" smtClean="0">
              <a:effectLst/>
              <a:latin typeface="Comic Sans MS"/>
              <a:ea typeface="Times New Roman"/>
              <a:cs typeface="Tahoma"/>
            </a:endParaRPr>
          </a:p>
          <a:p>
            <a:pPr lvl="0">
              <a:spcBef>
                <a:spcPts val="0"/>
              </a:spcBef>
              <a:buFont typeface="+mj-lt"/>
              <a:buAutoNum type="arabicPeriod"/>
              <a:tabLst>
                <a:tab pos="685800" algn="l"/>
              </a:tabLst>
            </a:pPr>
            <a:r>
              <a:rPr lang="en-US" b="1" dirty="0" smtClean="0">
                <a:effectLst/>
                <a:latin typeface="Times New Roman"/>
                <a:ea typeface="Times New Roman"/>
                <a:cs typeface="Tahoma"/>
              </a:rPr>
              <a:t>Cheating will result in an automatic </a:t>
            </a:r>
            <a:r>
              <a:rPr lang="en-US" b="0" dirty="0" smtClean="0">
                <a:effectLst/>
                <a:latin typeface="Times New Roman"/>
                <a:ea typeface="Times New Roman"/>
                <a:cs typeface="Tahoma"/>
              </a:rPr>
              <a:t>ZERO</a:t>
            </a:r>
            <a:r>
              <a:rPr lang="en-US" b="1" dirty="0" smtClean="0">
                <a:effectLst/>
                <a:latin typeface="Times New Roman"/>
                <a:ea typeface="Times New Roman"/>
                <a:cs typeface="Tahoma"/>
              </a:rPr>
              <a:t> on the test or assignment, a mark of unsatisfactory in conduct, an office referral, and a parent contact.</a:t>
            </a:r>
            <a:endParaRPr lang="en-US" b="1" dirty="0" smtClean="0">
              <a:effectLst/>
              <a:latin typeface="Comic Sans MS"/>
              <a:ea typeface="Times New Roman"/>
              <a:cs typeface="Tahoma"/>
            </a:endParaRPr>
          </a:p>
          <a:p>
            <a:endParaRPr lang="en-US" dirty="0"/>
          </a:p>
        </p:txBody>
      </p:sp>
    </p:spTree>
    <p:extLst>
      <p:ext uri="{BB962C8B-B14F-4D97-AF65-F5344CB8AC3E}">
        <p14:creationId xmlns:p14="http://schemas.microsoft.com/office/powerpoint/2010/main" val="300926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566</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9</vt:i4>
      </vt:variant>
    </vt:vector>
  </HeadingPairs>
  <TitlesOfParts>
    <vt:vector size="22" baseType="lpstr">
      <vt:lpstr>Arial</vt:lpstr>
      <vt:lpstr>Book Antiqua</vt:lpstr>
      <vt:lpstr>Calibri</vt:lpstr>
      <vt:lpstr>Comic Sans MS</vt:lpstr>
      <vt:lpstr>Lucida Sans</vt:lpstr>
      <vt:lpstr>Tahoma</vt:lpstr>
      <vt:lpstr>Times New Roman</vt:lpstr>
      <vt:lpstr>Wingdings</vt:lpstr>
      <vt:lpstr>Wingdings 2</vt:lpstr>
      <vt:lpstr>Wingdings 3</vt:lpstr>
      <vt:lpstr>iRespondQuestionMaster</vt:lpstr>
      <vt:lpstr>iRespondGraphMaster</vt:lpstr>
      <vt:lpstr>Apex</vt:lpstr>
      <vt:lpstr>Health Blog Access: harrisonhigh.org </vt:lpstr>
      <vt:lpstr>Cell Phone Policy</vt:lpstr>
      <vt:lpstr>Goals</vt:lpstr>
      <vt:lpstr>Course Description</vt:lpstr>
      <vt:lpstr>Health Skills &amp; Concepts</vt:lpstr>
      <vt:lpstr>GRADES: </vt:lpstr>
      <vt:lpstr>Standard Based Grading</vt:lpstr>
      <vt:lpstr>Make Up Policy: </vt:lpstr>
      <vt:lpstr>Behavioral Expectations: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Blog Access: harrisonhigh.org</dc:title>
  <dc:creator>Deanna Stewart</dc:creator>
  <cp:lastModifiedBy>Olivia Petersen</cp:lastModifiedBy>
  <cp:revision>14</cp:revision>
  <dcterms:created xsi:type="dcterms:W3CDTF">2013-08-05T20:03:59Z</dcterms:created>
  <dcterms:modified xsi:type="dcterms:W3CDTF">2015-12-15T14:47:58Z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